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comments/comment1.xml" ContentType="application/vnd.openxmlformats-officedocument.presentationml.comments+xml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0" r:id="rId3"/>
    <p:sldId id="351" r:id="rId4"/>
    <p:sldId id="265" r:id="rId5"/>
    <p:sldId id="263" r:id="rId6"/>
    <p:sldId id="270" r:id="rId7"/>
    <p:sldId id="296" r:id="rId8"/>
    <p:sldId id="268" r:id="rId9"/>
    <p:sldId id="324" r:id="rId10"/>
    <p:sldId id="331" r:id="rId11"/>
    <p:sldId id="333" r:id="rId12"/>
    <p:sldId id="335" r:id="rId13"/>
    <p:sldId id="338" r:id="rId14"/>
    <p:sldId id="339" r:id="rId15"/>
    <p:sldId id="341" r:id="rId16"/>
    <p:sldId id="343" r:id="rId17"/>
    <p:sldId id="345" r:id="rId18"/>
    <p:sldId id="347" r:id="rId19"/>
    <p:sldId id="298" r:id="rId20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C80C0"/>
    <a:srgbClr val="1E3756"/>
    <a:srgbClr val="FFFFFF"/>
    <a:srgbClr val="00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41977-7227-4B62-B3F0-440A50331820}" v="3" dt="2020-05-26T13:38:56.4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80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4T13:13:31.916" idx="3">
    <p:pos x="10" y="10"/>
    <p:text>cenário de ambiente escolar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F288C-7473-4CED-BB5B-EECDC46A5822}" type="datetimeFigureOut">
              <a:rPr lang="pt-BR" smtClean="0"/>
              <a:t>01/06/2020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6C1E-160E-4F8A-8A33-3CDE42578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60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5810" y="912368"/>
            <a:ext cx="801237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4885" y="2629610"/>
            <a:ext cx="7974228" cy="144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8509" y="1653031"/>
            <a:ext cx="3488054" cy="294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0959" y="1159298"/>
            <a:ext cx="8453185" cy="328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3587592"/>
            <a:ext cx="2103120" cy="138499"/>
          </a:xfrm>
        </p:spPr>
        <p:txBody>
          <a:bodyPr/>
          <a:lstStyle/>
          <a:p>
            <a:fld id="{F30C84A2-23CF-44F5-B813-5187ED5C7D1C}" type="datetimeFigureOut">
              <a:rPr lang="en-US" sz="900" smtClean="0">
                <a:solidFill>
                  <a:schemeClr val="tx2"/>
                </a:solidFill>
              </a:rPr>
              <a:pPr/>
              <a:t>6/1/2020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8960" y="3587592"/>
            <a:ext cx="2926080" cy="138499"/>
          </a:xfrm>
        </p:spPr>
        <p:txBody>
          <a:bodyPr/>
          <a:lstStyle/>
          <a:p>
            <a:pPr algn="ctr"/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3587592"/>
            <a:ext cx="2103120" cy="138499"/>
          </a:xfrm>
        </p:spPr>
        <p:txBody>
          <a:bodyPr/>
          <a:lstStyle/>
          <a:p>
            <a:pPr algn="r"/>
            <a:fld id="{F99EC173-99AE-4773-AB25-02E469A13EAE}" type="slidenum">
              <a:rPr lang="en-US" sz="900" smtClean="0">
                <a:solidFill>
                  <a:schemeClr val="tx2"/>
                </a:solidFill>
              </a:rPr>
              <a:pPr algn="r"/>
              <a:t>‹nº›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2987" y="340563"/>
            <a:ext cx="675802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5631" y="2305303"/>
            <a:ext cx="4872736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http://www.mastertest.com.br/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operacional@mastertest.com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21" y="0"/>
            <a:ext cx="4116315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4" y="0"/>
            <a:ext cx="4032885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4151" y="514350"/>
            <a:ext cx="3617849" cy="202427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25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Preparatório Online para o teste TOEIC BRIDGE</a:t>
            </a:r>
            <a:endParaRPr sz="3200" baseline="25132" dirty="0"/>
          </a:p>
        </p:txBody>
      </p:sp>
      <p:sp>
        <p:nvSpPr>
          <p:cNvPr id="6" name="object 6"/>
          <p:cNvSpPr txBox="1"/>
          <p:nvPr/>
        </p:nvSpPr>
        <p:spPr>
          <a:xfrm>
            <a:off x="4731066" y="4064674"/>
            <a:ext cx="37757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MASTERTEST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>
                <a:latin typeface="Calibri"/>
                <a:cs typeface="Calibri"/>
              </a:rPr>
              <a:t>CERT</a:t>
            </a:r>
            <a:r>
              <a:rPr lang="pt-BR" sz="1400" spc="-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FICAÇÃO INTERNACIONAL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8" name="Picture 2" descr="C:\Users\Matheus\Pictures\4.LOGO\ETS-TOEIC-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08775"/>
            <a:ext cx="1386813" cy="2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TOEIC BRIDG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7629"/>
            <a:ext cx="2437475" cy="5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987" y="340563"/>
            <a:ext cx="7341413" cy="1231106"/>
          </a:xfrm>
        </p:spPr>
        <p:txBody>
          <a:bodyPr/>
          <a:lstStyle/>
          <a:p>
            <a:r>
              <a:rPr lang="pt-BR" dirty="0"/>
              <a:t>Preparatório para o Teste Online</a:t>
            </a:r>
            <a:br>
              <a:rPr lang="pt-BR" dirty="0"/>
            </a:br>
            <a:r>
              <a:rPr lang="pt-BR" dirty="0"/>
              <a:t>                      40 aulas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0" y="1571669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00050"/>
            <a:ext cx="5486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Sessão I: </a:t>
            </a:r>
            <a:r>
              <a:rPr lang="pt-BR" sz="21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Listening</a:t>
            </a:r>
            <a:r>
              <a:rPr lang="pt-BR" sz="2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 </a:t>
            </a:r>
            <a:r>
              <a:rPr lang="pt-BR" sz="21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Comprehension</a:t>
            </a:r>
            <a:endParaRPr lang="pt-BR" sz="2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orpo)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57348" y="2743200"/>
          <a:ext cx="5829302" cy="10591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38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5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5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PART I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questions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effectLst/>
                        </a:rPr>
                        <a:t>Photographs</a:t>
                      </a:r>
                      <a:endParaRPr lang="pt-BR" sz="1400" b="0" dirty="0">
                        <a:solidFill>
                          <a:schemeClr val="l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PART II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questions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effectLst/>
                        </a:rPr>
                        <a:t>Question</a:t>
                      </a:r>
                      <a:r>
                        <a:rPr lang="pt-BR" sz="1400" dirty="0">
                          <a:effectLst/>
                        </a:rPr>
                        <a:t>-Response </a:t>
                      </a:r>
                      <a:endParaRPr lang="pt-BR" sz="1400" dirty="0">
                        <a:solidFill>
                          <a:schemeClr val="l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PART III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questions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Short </a:t>
                      </a:r>
                      <a:r>
                        <a:rPr lang="pt-BR" sz="1400" dirty="0" err="1">
                          <a:effectLst/>
                        </a:rPr>
                        <a:t>Conversations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and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Talks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19" y="1277131"/>
            <a:ext cx="2433480" cy="110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00500" y="1505394"/>
            <a:ext cx="325935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50 questões -25 minutos</a:t>
            </a:r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44527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937" y="342900"/>
            <a:ext cx="45015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Sessão II: Reading  </a:t>
            </a:r>
            <a:r>
              <a:rPr lang="pt-BR" sz="21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Comprehension</a:t>
            </a:r>
            <a:endParaRPr lang="pt-BR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corpo)"/>
              <a:cs typeface="Arial"/>
            </a:endParaRPr>
          </a:p>
          <a:p>
            <a:endParaRPr lang="pt-BR" sz="2100" dirty="0">
              <a:latin typeface="Calibri (corpo)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85951" y="3143250"/>
          <a:ext cx="5372100" cy="1051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61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2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PART IV</a:t>
                      </a:r>
                      <a:endParaRPr lang="en-US" sz="15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30 questions</a:t>
                      </a:r>
                      <a:endParaRPr lang="en-US" sz="15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err="1">
                          <a:effectLst/>
                        </a:rPr>
                        <a:t>Incompleted</a:t>
                      </a:r>
                      <a:r>
                        <a:rPr lang="pt-BR" sz="1500" dirty="0">
                          <a:effectLst/>
                        </a:rPr>
                        <a:t> </a:t>
                      </a:r>
                      <a:r>
                        <a:rPr lang="pt-BR" sz="1500" dirty="0" err="1">
                          <a:effectLst/>
                        </a:rPr>
                        <a:t>sentences</a:t>
                      </a:r>
                      <a:endParaRPr lang="pt-BR" sz="1500" dirty="0">
                        <a:effectLst/>
                      </a:endParaRPr>
                    </a:p>
                    <a:p>
                      <a:pPr algn="ctr"/>
                      <a:endParaRPr lang="pt-BR" sz="1500" b="0" dirty="0">
                        <a:solidFill>
                          <a:schemeClr val="l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PART V</a:t>
                      </a:r>
                      <a:endParaRPr lang="en-US" sz="15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 questions</a:t>
                      </a:r>
                      <a:endParaRPr lang="en-US" sz="15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</a:rPr>
                        <a:t>Reading </a:t>
                      </a:r>
                      <a:r>
                        <a:rPr lang="pt-BR" sz="1500" dirty="0" err="1">
                          <a:effectLst/>
                        </a:rPr>
                        <a:t>comprehension</a:t>
                      </a:r>
                      <a:endParaRPr lang="pt-BR" sz="1500" dirty="0">
                        <a:effectLst/>
                      </a:endParaRPr>
                    </a:p>
                    <a:p>
                      <a:pPr algn="ctr"/>
                      <a:endParaRPr lang="en-US" sz="15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000500" y="1505394"/>
            <a:ext cx="325935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50 questões -35 minutos</a:t>
            </a:r>
          </a:p>
          <a:p>
            <a:endParaRPr lang="pt-BR" sz="135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77" y="1236073"/>
            <a:ext cx="2216690" cy="114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5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143000"/>
            <a:ext cx="64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0" dirty="0">
              <a:latin typeface="Calibri (corpo)"/>
            </a:endParaRPr>
          </a:p>
          <a:p>
            <a:endParaRPr lang="pt-BR" sz="1350" dirty="0">
              <a:latin typeface="Calibri (corpo)"/>
            </a:endParaRPr>
          </a:p>
          <a:p>
            <a:pPr algn="just"/>
            <a:r>
              <a:rPr lang="pt-BR" sz="2100" dirty="0">
                <a:latin typeface="Calibri (corpo)"/>
                <a:cs typeface="Arial"/>
              </a:rPr>
              <a:t>Usar diferente estratégias depende do propósito do do exercício e a habilidade avaliada:</a:t>
            </a:r>
          </a:p>
          <a:p>
            <a:r>
              <a:rPr lang="pt-BR" sz="2100" dirty="0">
                <a:latin typeface="Calibri (corpo)"/>
                <a:cs typeface="Arial"/>
              </a:rPr>
              <a:t> </a:t>
            </a:r>
          </a:p>
          <a:p>
            <a:endParaRPr lang="pt-BR" sz="2100" dirty="0">
              <a:latin typeface="Calibri (corpo)"/>
              <a:cs typeface="Arial"/>
            </a:endParaRPr>
          </a:p>
          <a:p>
            <a:r>
              <a:rPr lang="pt-BR" sz="2100" dirty="0" err="1">
                <a:latin typeface="Calibri (corpo)"/>
                <a:cs typeface="Arial"/>
              </a:rPr>
              <a:t>Listening</a:t>
            </a:r>
            <a:r>
              <a:rPr lang="pt-BR" sz="2100" dirty="0">
                <a:latin typeface="Calibri (corpo)"/>
                <a:cs typeface="Arial"/>
              </a:rPr>
              <a:t> </a:t>
            </a:r>
            <a:r>
              <a:rPr lang="pt-BR" sz="2100" dirty="0" err="1">
                <a:latin typeface="Calibri (corpo)"/>
                <a:cs typeface="Arial"/>
              </a:rPr>
              <a:t>or</a:t>
            </a:r>
            <a:r>
              <a:rPr lang="pt-BR" sz="2100" dirty="0">
                <a:latin typeface="Calibri (corpo)"/>
                <a:cs typeface="Arial"/>
              </a:rPr>
              <a:t> Reading </a:t>
            </a:r>
          </a:p>
          <a:p>
            <a:r>
              <a:rPr lang="pt-BR" sz="1350" dirty="0">
                <a:latin typeface="Calibri (corpo)"/>
              </a:rPr>
              <a:t> </a:t>
            </a:r>
          </a:p>
          <a:p>
            <a:pPr lvl="0"/>
            <a:endParaRPr lang="pt-BR" sz="1350" dirty="0">
              <a:latin typeface="Calibri (corpo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50" y="400050"/>
            <a:ext cx="31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ESTRATÉGIA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Resultado de imagem para ESTRATE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13" y="2114550"/>
            <a:ext cx="2220233" cy="22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0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935" y="1447369"/>
            <a:ext cx="3955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PART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– PHOTOGRAPHS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41" y="2000251"/>
            <a:ext cx="2834340" cy="197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3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650" y="1885950"/>
            <a:ext cx="58293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pt-BR" dirty="0">
                <a:latin typeface="Calibri (corpo)"/>
                <a:cs typeface="Arial"/>
              </a:rPr>
              <a:t>Número de pessoas</a:t>
            </a:r>
          </a:p>
          <a:p>
            <a:pPr marL="257175" indent="-257175">
              <a:buFont typeface="Wingdings" charset="2"/>
              <a:buChar char="ü"/>
            </a:pPr>
            <a:r>
              <a:rPr lang="pt-BR" dirty="0">
                <a:latin typeface="Calibri (corpo)"/>
                <a:cs typeface="Arial"/>
              </a:rPr>
              <a:t>Tipo de atividades: esporte, trabalho, lazer</a:t>
            </a:r>
          </a:p>
          <a:p>
            <a:pPr marL="257175" indent="-257175">
              <a:buFont typeface="Wingdings" charset="2"/>
              <a:buChar char="ü"/>
            </a:pPr>
            <a:r>
              <a:rPr lang="pt-BR" dirty="0">
                <a:latin typeface="Calibri (corpo)"/>
                <a:cs typeface="Arial"/>
              </a:rPr>
              <a:t>Gênero,</a:t>
            </a:r>
          </a:p>
          <a:p>
            <a:pPr marL="257175" indent="-257175">
              <a:buFont typeface="Wingdings" charset="2"/>
              <a:buChar char="ü"/>
            </a:pPr>
            <a:r>
              <a:rPr lang="pt-BR" dirty="0">
                <a:latin typeface="Calibri (corpo)"/>
                <a:cs typeface="Arial"/>
              </a:rPr>
              <a:t>Localização</a:t>
            </a:r>
          </a:p>
          <a:p>
            <a:pPr lvl="0"/>
            <a:endParaRPr lang="pt-BR" sz="1500" dirty="0">
              <a:latin typeface="Calibri (corpo)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543050" y="400050"/>
            <a:ext cx="31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ESTRATÉGIA</a:t>
            </a:r>
          </a:p>
        </p:txBody>
      </p:sp>
    </p:spTree>
    <p:extLst>
      <p:ext uri="{BB962C8B-B14F-4D97-AF65-F5344CB8AC3E}">
        <p14:creationId xmlns:p14="http://schemas.microsoft.com/office/powerpoint/2010/main" val="412706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4637" y="1257300"/>
            <a:ext cx="657225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latin typeface="Calibri (corpo)"/>
                <a:cs typeface="Arial"/>
              </a:rPr>
              <a:t>Observe a imagem antes de ouvir as quatro opções. Não espere o comando. Ao observar a imagem faça algumas perguntas: </a:t>
            </a:r>
          </a:p>
          <a:p>
            <a:pPr lvl="0"/>
            <a:r>
              <a:rPr lang="pt-BR" dirty="0">
                <a:latin typeface="Calibri (corpo)"/>
                <a:cs typeface="Arial"/>
              </a:rPr>
              <a:t>           </a:t>
            </a:r>
          </a:p>
          <a:p>
            <a:pPr marL="214313" indent="-214313" algn="just">
              <a:buFont typeface="Wingdings" charset="2"/>
              <a:buChar char="ü"/>
            </a:pPr>
            <a:r>
              <a:rPr lang="pt-BR" sz="1500" dirty="0" err="1">
                <a:latin typeface="Calibri (corpo)"/>
                <a:cs typeface="Arial"/>
              </a:rPr>
              <a:t>What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is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the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photo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about</a:t>
            </a:r>
            <a:r>
              <a:rPr lang="pt-BR" sz="1500" dirty="0">
                <a:latin typeface="Calibri (corpo)"/>
                <a:cs typeface="Arial"/>
              </a:rPr>
              <a:t>?             (</a:t>
            </a:r>
            <a:r>
              <a:rPr lang="pt-BR" sz="1500" dirty="0" err="1">
                <a:latin typeface="Calibri (corpo)"/>
                <a:cs typeface="Arial"/>
              </a:rPr>
              <a:t>leisure</a:t>
            </a:r>
            <a:r>
              <a:rPr lang="pt-BR" sz="1500" dirty="0">
                <a:latin typeface="Calibri (corpo)"/>
                <a:cs typeface="Arial"/>
              </a:rPr>
              <a:t>, </a:t>
            </a:r>
            <a:r>
              <a:rPr lang="pt-BR" sz="1500" dirty="0" err="1">
                <a:latin typeface="Calibri (corpo)"/>
                <a:cs typeface="Arial"/>
              </a:rPr>
              <a:t>work</a:t>
            </a:r>
            <a:r>
              <a:rPr lang="pt-BR" sz="1500" dirty="0">
                <a:latin typeface="Calibri (corpo)"/>
                <a:cs typeface="Arial"/>
              </a:rPr>
              <a:t>, </a:t>
            </a:r>
            <a:r>
              <a:rPr lang="pt-BR" sz="1500" dirty="0" err="1">
                <a:latin typeface="Calibri (corpo)"/>
                <a:cs typeface="Arial"/>
              </a:rPr>
              <a:t>travel</a:t>
            </a:r>
            <a:r>
              <a:rPr lang="pt-BR" sz="1500" dirty="0">
                <a:latin typeface="Calibri (corpo)"/>
                <a:cs typeface="Arial"/>
              </a:rPr>
              <a:t>)</a:t>
            </a:r>
          </a:p>
          <a:p>
            <a:pPr marL="214313" indent="-214313" algn="just">
              <a:buFont typeface="Wingdings" charset="2"/>
              <a:buChar char="ü"/>
            </a:pPr>
            <a:r>
              <a:rPr lang="pt-BR" sz="1500" dirty="0">
                <a:latin typeface="Calibri (corpo)"/>
                <a:cs typeface="Arial"/>
              </a:rPr>
              <a:t>Who </a:t>
            </a:r>
            <a:r>
              <a:rPr lang="pt-BR" sz="1500" dirty="0" err="1">
                <a:latin typeface="Calibri (corpo)"/>
                <a:cs typeface="Arial"/>
              </a:rPr>
              <a:t>is</a:t>
            </a:r>
            <a:r>
              <a:rPr lang="pt-BR" sz="1500" dirty="0">
                <a:latin typeface="Calibri (corpo)"/>
                <a:cs typeface="Arial"/>
              </a:rPr>
              <a:t> in </a:t>
            </a:r>
            <a:r>
              <a:rPr lang="pt-BR" sz="1500" dirty="0" err="1">
                <a:latin typeface="Calibri (corpo)"/>
                <a:cs typeface="Arial"/>
              </a:rPr>
              <a:t>the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photo</a:t>
            </a:r>
            <a:r>
              <a:rPr lang="pt-BR" sz="1500" dirty="0">
                <a:latin typeface="Calibri (corpo)"/>
                <a:cs typeface="Arial"/>
              </a:rPr>
              <a:t>?                     (</a:t>
            </a:r>
            <a:r>
              <a:rPr lang="pt-BR" sz="1500" dirty="0" err="1">
                <a:latin typeface="Calibri (corpo)"/>
                <a:cs typeface="Arial"/>
              </a:rPr>
              <a:t>man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or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woman</a:t>
            </a:r>
            <a:r>
              <a:rPr lang="pt-BR" sz="1500" dirty="0">
                <a:latin typeface="Calibri (corpo)"/>
                <a:cs typeface="Arial"/>
              </a:rPr>
              <a:t>, </a:t>
            </a:r>
            <a:r>
              <a:rPr lang="pt-BR" sz="1500" dirty="0" err="1">
                <a:latin typeface="Calibri (corpo)"/>
                <a:cs typeface="Arial"/>
              </a:rPr>
              <a:t>his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or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her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job</a:t>
            </a:r>
            <a:r>
              <a:rPr lang="pt-BR" sz="1500" dirty="0">
                <a:latin typeface="Calibri (corpo)"/>
                <a:cs typeface="Arial"/>
              </a:rPr>
              <a:t>)</a:t>
            </a:r>
          </a:p>
          <a:p>
            <a:pPr marL="214313" indent="-214313" algn="just">
              <a:buFont typeface="Wingdings" charset="2"/>
              <a:buChar char="ü"/>
            </a:pPr>
            <a:r>
              <a:rPr lang="pt-BR" sz="1500" dirty="0" err="1">
                <a:latin typeface="Calibri (corpo)"/>
                <a:cs typeface="Arial"/>
              </a:rPr>
              <a:t>What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is</a:t>
            </a:r>
            <a:r>
              <a:rPr lang="pt-BR" sz="1500" dirty="0">
                <a:latin typeface="Calibri (corpo)"/>
                <a:cs typeface="Arial"/>
              </a:rPr>
              <a:t>/are </a:t>
            </a:r>
            <a:r>
              <a:rPr lang="pt-BR" sz="1500" dirty="0" err="1">
                <a:latin typeface="Calibri (corpo)"/>
                <a:cs typeface="Arial"/>
              </a:rPr>
              <a:t>he,she</a:t>
            </a:r>
            <a:r>
              <a:rPr lang="pt-BR" sz="1500" dirty="0">
                <a:latin typeface="Calibri (corpo)"/>
                <a:cs typeface="Arial"/>
              </a:rPr>
              <a:t>, </a:t>
            </a:r>
            <a:r>
              <a:rPr lang="pt-BR" sz="1500" dirty="0" err="1">
                <a:latin typeface="Calibri (corpo)"/>
                <a:cs typeface="Arial"/>
              </a:rPr>
              <a:t>they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doing</a:t>
            </a:r>
            <a:r>
              <a:rPr lang="pt-BR" sz="1500" dirty="0">
                <a:latin typeface="Calibri (corpo)"/>
                <a:cs typeface="Arial"/>
              </a:rPr>
              <a:t>?   (</a:t>
            </a:r>
            <a:r>
              <a:rPr lang="pt-BR" sz="1500" dirty="0" err="1">
                <a:latin typeface="Calibri (corpo)"/>
                <a:cs typeface="Arial"/>
              </a:rPr>
              <a:t>activity</a:t>
            </a:r>
            <a:r>
              <a:rPr lang="pt-BR" sz="1500" dirty="0">
                <a:latin typeface="Calibri (corpo)"/>
                <a:cs typeface="Arial"/>
              </a:rPr>
              <a:t>)</a:t>
            </a:r>
          </a:p>
          <a:p>
            <a:pPr marL="214313" indent="-214313" algn="just">
              <a:buFont typeface="Wingdings" charset="2"/>
              <a:buChar char="ü"/>
            </a:pPr>
            <a:r>
              <a:rPr lang="pt-BR" sz="1500" dirty="0" err="1">
                <a:latin typeface="Calibri (corpo)"/>
                <a:cs typeface="Arial"/>
              </a:rPr>
              <a:t>Where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is</a:t>
            </a:r>
            <a:r>
              <a:rPr lang="pt-BR" sz="1500" dirty="0">
                <a:latin typeface="Calibri (corpo)"/>
                <a:cs typeface="Arial"/>
              </a:rPr>
              <a:t>/are </a:t>
            </a:r>
            <a:r>
              <a:rPr lang="pt-BR" sz="1500" dirty="0" err="1">
                <a:latin typeface="Calibri (corpo)"/>
                <a:cs typeface="Arial"/>
              </a:rPr>
              <a:t>he</a:t>
            </a:r>
            <a:r>
              <a:rPr lang="pt-BR" sz="1500" dirty="0">
                <a:latin typeface="Calibri (corpo)"/>
                <a:cs typeface="Arial"/>
              </a:rPr>
              <a:t>, </a:t>
            </a:r>
            <a:r>
              <a:rPr lang="pt-BR" sz="1500" dirty="0" err="1">
                <a:latin typeface="Calibri (corpo)"/>
                <a:cs typeface="Arial"/>
              </a:rPr>
              <a:t>she</a:t>
            </a:r>
            <a:r>
              <a:rPr lang="pt-BR" sz="1500" dirty="0">
                <a:latin typeface="Calibri (corpo)"/>
                <a:cs typeface="Arial"/>
              </a:rPr>
              <a:t>, </a:t>
            </a:r>
            <a:r>
              <a:rPr lang="pt-BR" sz="1500" dirty="0" err="1">
                <a:latin typeface="Calibri (corpo)"/>
                <a:cs typeface="Arial"/>
              </a:rPr>
              <a:t>they</a:t>
            </a:r>
            <a:r>
              <a:rPr lang="pt-BR" sz="1500" dirty="0">
                <a:latin typeface="Calibri (corpo)"/>
                <a:cs typeface="Arial"/>
              </a:rPr>
              <a:t>?          (</a:t>
            </a:r>
            <a:r>
              <a:rPr lang="pt-BR" sz="1500" dirty="0" err="1">
                <a:latin typeface="Calibri (corpo)"/>
                <a:cs typeface="Arial"/>
              </a:rPr>
              <a:t>place</a:t>
            </a:r>
            <a:r>
              <a:rPr lang="pt-BR" sz="1500" dirty="0">
                <a:latin typeface="Calibri (corpo)"/>
                <a:cs typeface="Arial"/>
              </a:rPr>
              <a:t>)</a:t>
            </a:r>
          </a:p>
          <a:p>
            <a:pPr marL="214313" indent="-214313" algn="just">
              <a:buFont typeface="Wingdings" charset="2"/>
              <a:buChar char="ü"/>
            </a:pPr>
            <a:r>
              <a:rPr lang="pt-BR" sz="1500" dirty="0" err="1">
                <a:latin typeface="Calibri (corpo)"/>
                <a:cs typeface="Arial"/>
              </a:rPr>
              <a:t>What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is</a:t>
            </a:r>
            <a:r>
              <a:rPr lang="pt-BR" sz="1500" dirty="0">
                <a:latin typeface="Calibri (corpo)"/>
                <a:cs typeface="Arial"/>
              </a:rPr>
              <a:t> in </a:t>
            </a:r>
            <a:r>
              <a:rPr lang="pt-BR" sz="1500" dirty="0" err="1">
                <a:latin typeface="Calibri (corpo)"/>
                <a:cs typeface="Arial"/>
              </a:rPr>
              <a:t>the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photo</a:t>
            </a:r>
            <a:r>
              <a:rPr lang="pt-BR" sz="1500" dirty="0">
                <a:latin typeface="Calibri (corpo)"/>
                <a:cs typeface="Arial"/>
              </a:rPr>
              <a:t>?                    (</a:t>
            </a:r>
            <a:r>
              <a:rPr lang="pt-BR" sz="1500" dirty="0" err="1">
                <a:latin typeface="Calibri (corpo)"/>
                <a:cs typeface="Arial"/>
              </a:rPr>
              <a:t>object</a:t>
            </a:r>
            <a:r>
              <a:rPr lang="pt-BR" sz="1500" dirty="0">
                <a:latin typeface="Calibri (corpo)"/>
                <a:cs typeface="Arial"/>
              </a:rPr>
              <a:t>)</a:t>
            </a:r>
          </a:p>
          <a:p>
            <a:pPr marL="214313" indent="-214313" algn="just">
              <a:buFont typeface="Wingdings" charset="2"/>
              <a:buChar char="ü"/>
            </a:pPr>
            <a:r>
              <a:rPr lang="pt-BR" sz="1500" dirty="0" err="1">
                <a:latin typeface="Calibri (corpo)"/>
                <a:cs typeface="Arial"/>
              </a:rPr>
              <a:t>Where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is</a:t>
            </a:r>
            <a:r>
              <a:rPr lang="pt-BR" sz="1500" dirty="0">
                <a:latin typeface="Calibri (corpo)"/>
                <a:cs typeface="Arial"/>
              </a:rPr>
              <a:t>/are it/</a:t>
            </a:r>
            <a:r>
              <a:rPr lang="pt-BR" sz="1500" dirty="0" err="1">
                <a:latin typeface="Calibri (corpo)"/>
                <a:cs typeface="Arial"/>
              </a:rPr>
              <a:t>them</a:t>
            </a:r>
            <a:r>
              <a:rPr lang="pt-BR" sz="1500" dirty="0">
                <a:latin typeface="Calibri (corpo)"/>
                <a:cs typeface="Arial"/>
              </a:rPr>
              <a:t>?                   (</a:t>
            </a:r>
            <a:r>
              <a:rPr lang="pt-BR" sz="1500" dirty="0" err="1">
                <a:latin typeface="Calibri (corpo)"/>
                <a:cs typeface="Arial"/>
              </a:rPr>
              <a:t>prepositions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of</a:t>
            </a:r>
            <a:r>
              <a:rPr lang="pt-BR" sz="1500" dirty="0">
                <a:latin typeface="Calibri (corpo)"/>
                <a:cs typeface="Arial"/>
              </a:rPr>
              <a:t> </a:t>
            </a:r>
            <a:r>
              <a:rPr lang="pt-BR" sz="1500" dirty="0" err="1">
                <a:latin typeface="Calibri (corpo)"/>
                <a:cs typeface="Arial"/>
              </a:rPr>
              <a:t>place</a:t>
            </a:r>
            <a:r>
              <a:rPr lang="pt-BR" sz="1500" dirty="0">
                <a:latin typeface="Calibri (corpo)"/>
                <a:cs typeface="Arial"/>
              </a:rPr>
              <a:t>)</a:t>
            </a:r>
          </a:p>
          <a:p>
            <a:r>
              <a:rPr lang="pt-BR" sz="1500" dirty="0">
                <a:latin typeface="Calibri (corpo)"/>
                <a:cs typeface="Arial"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543050" y="400050"/>
            <a:ext cx="31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corpo)"/>
                <a:cs typeface="Arial"/>
              </a:rPr>
              <a:t>ESTRATÉGIA</a:t>
            </a:r>
          </a:p>
        </p:txBody>
      </p:sp>
    </p:spTree>
    <p:extLst>
      <p:ext uri="{BB962C8B-B14F-4D97-AF65-F5344CB8AC3E}">
        <p14:creationId xmlns:p14="http://schemas.microsoft.com/office/powerpoint/2010/main" val="80285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50" y="554757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>
                <a:latin typeface="Calibri (corpo)"/>
                <a:cs typeface="Arial"/>
              </a:rPr>
              <a:t>Palavras com sons parecidos </a:t>
            </a:r>
          </a:p>
          <a:p>
            <a:pPr marL="342900" indent="-342900">
              <a:buAutoNum type="arabicPeriod"/>
            </a:pPr>
            <a:endParaRPr lang="pt-BR" b="1" dirty="0">
              <a:latin typeface="Calibri (corpo)"/>
              <a:cs typeface="Arial"/>
            </a:endParaRPr>
          </a:p>
          <a:p>
            <a:r>
              <a:rPr lang="pt-BR" dirty="0" err="1">
                <a:latin typeface="Calibri (corpo)"/>
                <a:cs typeface="Arial"/>
              </a:rPr>
              <a:t>beside</a:t>
            </a:r>
            <a:r>
              <a:rPr lang="pt-BR" dirty="0">
                <a:latin typeface="Calibri (corpo)"/>
                <a:cs typeface="Arial"/>
              </a:rPr>
              <a:t> ( ao lado)        </a:t>
            </a:r>
            <a:r>
              <a:rPr lang="pt-BR" dirty="0" err="1">
                <a:latin typeface="Calibri (corpo)"/>
                <a:cs typeface="Arial"/>
              </a:rPr>
              <a:t>x</a:t>
            </a:r>
            <a:r>
              <a:rPr lang="pt-BR" dirty="0">
                <a:latin typeface="Calibri (corpo)"/>
                <a:cs typeface="Arial"/>
              </a:rPr>
              <a:t>    </a:t>
            </a:r>
            <a:r>
              <a:rPr lang="pt-BR" dirty="0" err="1">
                <a:latin typeface="Calibri (corpo)"/>
                <a:cs typeface="Arial"/>
              </a:rPr>
              <a:t>besides</a:t>
            </a:r>
            <a:r>
              <a:rPr lang="pt-BR" dirty="0">
                <a:latin typeface="Calibri (corpo)"/>
                <a:cs typeface="Arial"/>
              </a:rPr>
              <a:t> ( além de)</a:t>
            </a:r>
          </a:p>
          <a:p>
            <a:r>
              <a:rPr lang="pt-BR" dirty="0" err="1">
                <a:latin typeface="Calibri (corpo)"/>
                <a:cs typeface="Arial"/>
              </a:rPr>
              <a:t>feel</a:t>
            </a:r>
            <a:r>
              <a:rPr lang="pt-BR" dirty="0">
                <a:latin typeface="Calibri (corpo)"/>
                <a:cs typeface="Arial"/>
              </a:rPr>
              <a:t>      (sentir)            </a:t>
            </a:r>
            <a:r>
              <a:rPr lang="pt-BR" dirty="0" err="1">
                <a:latin typeface="Calibri (corpo)"/>
                <a:cs typeface="Arial"/>
              </a:rPr>
              <a:t>x</a:t>
            </a:r>
            <a:r>
              <a:rPr lang="pt-BR" dirty="0">
                <a:latin typeface="Calibri (corpo)"/>
                <a:cs typeface="Arial"/>
              </a:rPr>
              <a:t>    </a:t>
            </a:r>
            <a:r>
              <a:rPr lang="pt-BR" dirty="0" err="1">
                <a:latin typeface="Calibri (corpo)"/>
                <a:cs typeface="Arial"/>
              </a:rPr>
              <a:t>fill</a:t>
            </a:r>
            <a:r>
              <a:rPr lang="pt-BR" dirty="0">
                <a:latin typeface="Calibri (corpo)"/>
                <a:cs typeface="Arial"/>
              </a:rPr>
              <a:t>          (preencher)</a:t>
            </a:r>
          </a:p>
          <a:p>
            <a:r>
              <a:rPr lang="pt-BR" dirty="0" err="1">
                <a:latin typeface="Calibri (corpo)"/>
                <a:cs typeface="Arial"/>
              </a:rPr>
              <a:t>he’s</a:t>
            </a:r>
            <a:r>
              <a:rPr lang="pt-BR" dirty="0">
                <a:latin typeface="Calibri (corpo)"/>
                <a:cs typeface="Arial"/>
              </a:rPr>
              <a:t>     (ele é/está)     </a:t>
            </a:r>
            <a:r>
              <a:rPr lang="pt-BR" dirty="0" err="1">
                <a:latin typeface="Calibri (corpo)"/>
                <a:cs typeface="Arial"/>
              </a:rPr>
              <a:t>x</a:t>
            </a:r>
            <a:r>
              <a:rPr lang="pt-BR" dirty="0">
                <a:latin typeface="Calibri (corpo)"/>
                <a:cs typeface="Arial"/>
              </a:rPr>
              <a:t>     </a:t>
            </a:r>
            <a:r>
              <a:rPr lang="pt-BR" dirty="0" err="1">
                <a:latin typeface="Calibri (corpo)"/>
                <a:cs typeface="Arial"/>
              </a:rPr>
              <a:t>his</a:t>
            </a:r>
            <a:r>
              <a:rPr lang="pt-BR" dirty="0">
                <a:latin typeface="Calibri (corpo)"/>
                <a:cs typeface="Arial"/>
              </a:rPr>
              <a:t>         (dele)</a:t>
            </a:r>
          </a:p>
          <a:p>
            <a:pPr marL="342900" indent="-342900">
              <a:buAutoNum type="arabicPeriod"/>
            </a:pPr>
            <a:endParaRPr lang="pt-BR" dirty="0">
              <a:latin typeface="Calibri (corpo)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181211"/>
            <a:ext cx="56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(corpo)"/>
                <a:cs typeface="Arial"/>
              </a:rPr>
              <a:t>2</a:t>
            </a:r>
            <a:r>
              <a:rPr lang="en-US" b="1" dirty="0">
                <a:latin typeface="Calibri (corpo)"/>
                <a:cs typeface="Arial"/>
              </a:rPr>
              <a:t>. </a:t>
            </a:r>
            <a:r>
              <a:rPr lang="en-US" b="1" dirty="0" err="1">
                <a:latin typeface="Calibri (corpo)"/>
                <a:cs typeface="Arial"/>
              </a:rPr>
              <a:t>Palavras</a:t>
            </a:r>
            <a:r>
              <a:rPr lang="en-US" b="1" dirty="0">
                <a:latin typeface="Calibri (corpo)"/>
                <a:cs typeface="Arial"/>
              </a:rPr>
              <a:t> com sons </a:t>
            </a:r>
            <a:r>
              <a:rPr lang="en-US" b="1" dirty="0" err="1">
                <a:latin typeface="Calibri (corpo)"/>
                <a:cs typeface="Arial"/>
              </a:rPr>
              <a:t>iguais</a:t>
            </a:r>
            <a:r>
              <a:rPr lang="en-US" b="1" dirty="0">
                <a:latin typeface="Calibri (corpo)"/>
                <a:cs typeface="Arial"/>
              </a:rPr>
              <a:t> (</a:t>
            </a:r>
            <a:r>
              <a:rPr lang="en-US" b="1" dirty="0" err="1">
                <a:latin typeface="Calibri (corpo)"/>
                <a:cs typeface="Arial"/>
              </a:rPr>
              <a:t>homófonas</a:t>
            </a:r>
            <a:r>
              <a:rPr lang="en-US" b="1" dirty="0">
                <a:latin typeface="Calibri (corpo)"/>
                <a:cs typeface="Arial"/>
              </a:rPr>
              <a:t>)</a:t>
            </a:r>
          </a:p>
          <a:p>
            <a:endParaRPr lang="en-US" dirty="0">
              <a:latin typeface="Calibri (corpo)"/>
              <a:cs typeface="Arial"/>
            </a:endParaRPr>
          </a:p>
          <a:p>
            <a:r>
              <a:rPr lang="en-US" dirty="0">
                <a:latin typeface="Calibri (corpo)"/>
                <a:cs typeface="Arial"/>
              </a:rPr>
              <a:t>ant (insect)                          aunt (relative)</a:t>
            </a:r>
          </a:p>
          <a:p>
            <a:r>
              <a:rPr lang="en-US" dirty="0">
                <a:latin typeface="Calibri (corpo)"/>
                <a:cs typeface="Arial"/>
              </a:rPr>
              <a:t>ate (past verb to eat)           eight (number)</a:t>
            </a:r>
          </a:p>
          <a:p>
            <a:r>
              <a:rPr lang="en-US" dirty="0">
                <a:latin typeface="Calibri (corpo)"/>
                <a:cs typeface="Arial"/>
              </a:rPr>
              <a:t>bare (nude)                         bear  (animal)</a:t>
            </a:r>
          </a:p>
          <a:p>
            <a:r>
              <a:rPr lang="en-US" dirty="0">
                <a:latin typeface="Calibri (corpo)"/>
                <a:cs typeface="Arial"/>
              </a:rPr>
              <a:t>maid (a servant)                  made ( past verb to make) </a:t>
            </a:r>
            <a:endParaRPr lang="pt-BR" dirty="0">
              <a:latin typeface="Calibri (corpo)"/>
              <a:cs typeface="Arial"/>
            </a:endParaRPr>
          </a:p>
          <a:p>
            <a:r>
              <a:rPr lang="en-US" dirty="0">
                <a:latin typeface="Calibri (corpo)"/>
                <a:cs typeface="Arial"/>
              </a:rPr>
              <a:t>wood (a forest)                   would (past of will) </a:t>
            </a:r>
            <a:endParaRPr lang="pt-BR" dirty="0">
              <a:latin typeface="Calibri (corpo)"/>
              <a:cs typeface="Arial"/>
            </a:endParaRPr>
          </a:p>
          <a:p>
            <a:endParaRPr lang="en-US" dirty="0">
              <a:latin typeface="Calibri (corpo)"/>
              <a:cs typeface="Arial"/>
            </a:endParaRPr>
          </a:p>
          <a:p>
            <a:endParaRPr lang="en-US" dirty="0">
              <a:latin typeface="Calibri (corpo)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628900"/>
            <a:ext cx="971550" cy="1073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003" y="1420379"/>
            <a:ext cx="982436" cy="10858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6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3" y="4461960"/>
            <a:ext cx="68222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9050" y="1771650"/>
            <a:ext cx="37719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371600" y="374557"/>
            <a:ext cx="6572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 (corpo)"/>
                <a:cs typeface="Arial"/>
              </a:rPr>
              <a:t>3. Preposições 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Calibri (corpo)"/>
              <a:cs typeface="Arial"/>
            </a:endParaRPr>
          </a:p>
          <a:p>
            <a:r>
              <a:rPr lang="pt-BR" sz="1650" dirty="0">
                <a:latin typeface="Calibri (corpo)"/>
                <a:cs typeface="Arial"/>
              </a:rPr>
              <a:t>It </a:t>
            </a:r>
            <a:r>
              <a:rPr lang="pt-BR" sz="1650" dirty="0" err="1">
                <a:latin typeface="Calibri (corpo)"/>
                <a:cs typeface="Arial"/>
              </a:rPr>
              <a:t>is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sometimes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important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to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notice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the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location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of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people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and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objects</a:t>
            </a:r>
            <a:r>
              <a:rPr lang="pt-BR" sz="1650" dirty="0">
                <a:latin typeface="Calibri (corpo)"/>
                <a:cs typeface="Arial"/>
              </a:rPr>
              <a:t> in </a:t>
            </a:r>
            <a:r>
              <a:rPr lang="pt-BR" sz="1650" dirty="0" err="1">
                <a:latin typeface="Calibri (corpo)"/>
                <a:cs typeface="Arial"/>
              </a:rPr>
              <a:t>the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photograph</a:t>
            </a:r>
            <a:r>
              <a:rPr lang="pt-BR" sz="1650" dirty="0">
                <a:latin typeface="Calibri (corpo)"/>
                <a:cs typeface="Arial"/>
              </a:rPr>
              <a:t> as </a:t>
            </a:r>
            <a:r>
              <a:rPr lang="pt-BR" sz="1650" dirty="0" err="1">
                <a:latin typeface="Calibri (corpo)"/>
                <a:cs typeface="Arial"/>
              </a:rPr>
              <a:t>you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can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be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asked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to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identify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the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specific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location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of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an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object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or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people</a:t>
            </a:r>
            <a:r>
              <a:rPr lang="pt-BR" sz="1650" dirty="0">
                <a:latin typeface="Calibri (corpo)"/>
                <a:cs typeface="Arial"/>
              </a:rPr>
              <a:t>. A </a:t>
            </a:r>
            <a:r>
              <a:rPr lang="pt-BR" sz="1650" dirty="0" err="1">
                <a:latin typeface="Calibri (corpo)"/>
                <a:cs typeface="Arial"/>
              </a:rPr>
              <a:t>preposition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or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prepositional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phrase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may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often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be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used</a:t>
            </a:r>
            <a:r>
              <a:rPr lang="pt-BR" sz="1650" dirty="0">
                <a:latin typeface="Calibri (corpo)"/>
                <a:cs typeface="Arial"/>
              </a:rPr>
              <a:t> </a:t>
            </a:r>
            <a:r>
              <a:rPr lang="pt-BR" sz="1650" dirty="0" err="1">
                <a:latin typeface="Calibri (corpo)"/>
                <a:cs typeface="Arial"/>
              </a:rPr>
              <a:t>incorrectly</a:t>
            </a:r>
            <a:r>
              <a:rPr lang="pt-BR" sz="1650" dirty="0">
                <a:latin typeface="Calibri (corpo)"/>
                <a:cs typeface="Arial"/>
              </a:rPr>
              <a:t>. 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85950"/>
            <a:ext cx="20574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43350" y="1543050"/>
            <a:ext cx="371475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1350" dirty="0">
              <a:latin typeface="Calibri (corpo)"/>
            </a:endParaRPr>
          </a:p>
          <a:p>
            <a:pPr lvl="0"/>
            <a:endParaRPr lang="pt-BR" sz="1350" dirty="0">
              <a:latin typeface="Calibri (corpo)"/>
            </a:endParaRPr>
          </a:p>
          <a:p>
            <a:pPr lvl="0"/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(A)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There’s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a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chair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next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to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bed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.</a:t>
            </a:r>
          </a:p>
          <a:p>
            <a:pPr lvl="0"/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(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B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)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There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are no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pillows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on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bed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.</a:t>
            </a:r>
          </a:p>
          <a:p>
            <a:pPr lvl="0"/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(C)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There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are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pictures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above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bed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.</a:t>
            </a:r>
            <a:endParaRPr lang="pt-BR" sz="1350" dirty="0">
              <a:solidFill>
                <a:srgbClr val="000000"/>
              </a:solidFill>
              <a:latin typeface="Calibri (corpo)"/>
              <a:cs typeface="Arial"/>
            </a:endParaRPr>
          </a:p>
          <a:p>
            <a:pPr lvl="0"/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(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D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)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There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aren’t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bedside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tables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near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bed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.</a:t>
            </a:r>
          </a:p>
          <a:p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 </a:t>
            </a:r>
            <a:endParaRPr lang="pt-BR" sz="1350" dirty="0">
              <a:solidFill>
                <a:srgbClr val="000000"/>
              </a:solidFill>
              <a:latin typeface="Calibri (corpo)"/>
              <a:cs typeface="Arial"/>
            </a:endParaRPr>
          </a:p>
          <a:p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Statement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(C) “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There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are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pictures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above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b="1" dirty="0" err="1">
                <a:solidFill>
                  <a:srgbClr val="000000"/>
                </a:solidFill>
                <a:latin typeface="Calibri (corpo)"/>
                <a:cs typeface="Arial"/>
              </a:rPr>
              <a:t>bed</a:t>
            </a:r>
            <a:r>
              <a:rPr lang="pt-BR" sz="1350" b="1" dirty="0">
                <a:solidFill>
                  <a:srgbClr val="000000"/>
                </a:solidFill>
                <a:latin typeface="Calibri (corpo)"/>
                <a:cs typeface="Arial"/>
              </a:rPr>
              <a:t>,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” 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best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describes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what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we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see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in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picure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.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Therefore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, it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is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the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right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 </a:t>
            </a:r>
            <a:r>
              <a:rPr lang="pt-BR" sz="1350" dirty="0" err="1">
                <a:solidFill>
                  <a:srgbClr val="000000"/>
                </a:solidFill>
                <a:latin typeface="Calibri (corpo)"/>
                <a:cs typeface="Arial"/>
              </a:rPr>
              <a:t>answer</a:t>
            </a:r>
            <a:r>
              <a:rPr lang="pt-BR" sz="1350" dirty="0">
                <a:solidFill>
                  <a:srgbClr val="000000"/>
                </a:solidFill>
                <a:latin typeface="Calibri (corpo)"/>
                <a:cs typeface="Arial"/>
              </a:rPr>
              <a:t>.</a:t>
            </a:r>
          </a:p>
          <a:p>
            <a:r>
              <a:rPr lang="pt-BR" sz="1350" b="1" dirty="0">
                <a:latin typeface="Calibri (corpo)"/>
                <a:cs typeface="Arial"/>
              </a:rPr>
              <a:t> </a:t>
            </a:r>
            <a:endParaRPr lang="pt-BR" sz="1350" dirty="0">
              <a:latin typeface="Calibri (corpo)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4450" y="3829050"/>
            <a:ext cx="62865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 err="1">
                <a:latin typeface="Calibri (corpo)"/>
                <a:cs typeface="Arial"/>
              </a:rPr>
              <a:t>Distractors</a:t>
            </a:r>
            <a:r>
              <a:rPr lang="pt-BR" sz="1350" b="1" dirty="0">
                <a:latin typeface="Calibri (corpo)"/>
                <a:cs typeface="Arial"/>
              </a:rPr>
              <a:t> </a:t>
            </a:r>
            <a:endParaRPr lang="pt-BR" sz="1350" dirty="0">
              <a:latin typeface="Calibri (corpo)"/>
              <a:cs typeface="Arial"/>
            </a:endParaRPr>
          </a:p>
          <a:p>
            <a:r>
              <a:rPr lang="pt-BR" sz="1350" dirty="0" err="1">
                <a:latin typeface="Calibri (corpo)"/>
                <a:cs typeface="Arial"/>
              </a:rPr>
              <a:t>It’s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impossible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to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see</a:t>
            </a:r>
            <a:r>
              <a:rPr lang="pt-BR" sz="1350" dirty="0">
                <a:latin typeface="Calibri (corpo)"/>
                <a:cs typeface="Arial"/>
              </a:rPr>
              <a:t> a </a:t>
            </a:r>
            <a:r>
              <a:rPr lang="pt-BR" sz="1350" dirty="0" err="1">
                <a:latin typeface="Calibri (corpo)"/>
                <a:cs typeface="Arial"/>
              </a:rPr>
              <a:t>chair</a:t>
            </a:r>
            <a:r>
              <a:rPr lang="pt-BR" sz="1350" dirty="0">
                <a:latin typeface="Calibri (corpo)"/>
                <a:cs typeface="Arial"/>
              </a:rPr>
              <a:t> in </a:t>
            </a:r>
            <a:r>
              <a:rPr lang="pt-BR" sz="1350" dirty="0" err="1">
                <a:latin typeface="Calibri (corpo)"/>
                <a:cs typeface="Arial"/>
              </a:rPr>
              <a:t>the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picture</a:t>
            </a:r>
            <a:r>
              <a:rPr lang="pt-BR" sz="1350" dirty="0">
                <a:latin typeface="Calibri (corpo)"/>
                <a:cs typeface="Arial"/>
              </a:rPr>
              <a:t>.– </a:t>
            </a:r>
            <a:r>
              <a:rPr lang="pt-BR" sz="1350" dirty="0" err="1">
                <a:latin typeface="Calibri (corpo)"/>
                <a:cs typeface="Arial"/>
              </a:rPr>
              <a:t>There’s</a:t>
            </a:r>
            <a:r>
              <a:rPr lang="pt-BR" sz="1350" dirty="0">
                <a:latin typeface="Calibri (corpo)"/>
                <a:cs typeface="Arial"/>
              </a:rPr>
              <a:t> – </a:t>
            </a:r>
            <a:r>
              <a:rPr lang="pt-BR" sz="1350" dirty="0" err="1">
                <a:latin typeface="Calibri (corpo)"/>
                <a:cs typeface="Arial"/>
              </a:rPr>
              <a:t>There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isn’t</a:t>
            </a:r>
            <a:endParaRPr lang="pt-BR" sz="1350" dirty="0">
              <a:latin typeface="Calibri (corpo)"/>
              <a:cs typeface="Arial"/>
            </a:endParaRPr>
          </a:p>
          <a:p>
            <a:r>
              <a:rPr lang="pt-BR" sz="1350" dirty="0" err="1">
                <a:latin typeface="Calibri (corpo)"/>
                <a:cs typeface="Arial"/>
              </a:rPr>
              <a:t>There</a:t>
            </a:r>
            <a:r>
              <a:rPr lang="pt-BR" sz="1350" dirty="0">
                <a:latin typeface="Calibri (corpo)"/>
                <a:cs typeface="Arial"/>
              </a:rPr>
              <a:t> are </a:t>
            </a:r>
            <a:r>
              <a:rPr lang="pt-BR" sz="1350" dirty="0" err="1">
                <a:latin typeface="Calibri (corpo)"/>
                <a:cs typeface="Arial"/>
              </a:rPr>
              <a:t>pillows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on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the</a:t>
            </a:r>
            <a:r>
              <a:rPr lang="pt-BR" sz="1350" dirty="0">
                <a:latin typeface="Calibri (corpo)"/>
                <a:cs typeface="Arial"/>
              </a:rPr>
              <a:t> </a:t>
            </a:r>
            <a:r>
              <a:rPr lang="pt-BR" sz="1350" dirty="0" err="1">
                <a:latin typeface="Calibri (corpo)"/>
                <a:cs typeface="Arial"/>
              </a:rPr>
              <a:t>bed</a:t>
            </a:r>
            <a:r>
              <a:rPr lang="pt-BR" sz="1350" dirty="0">
                <a:latin typeface="Calibri (corpo)"/>
                <a:cs typeface="Arial"/>
              </a:rPr>
              <a:t>.  </a:t>
            </a:r>
            <a:r>
              <a:rPr lang="pt-BR" sz="1350" dirty="0" err="1">
                <a:latin typeface="Calibri (corpo)"/>
                <a:cs typeface="Arial"/>
              </a:rPr>
              <a:t>There</a:t>
            </a:r>
            <a:r>
              <a:rPr lang="pt-BR" sz="1350" dirty="0">
                <a:latin typeface="Calibri (corpo)"/>
                <a:cs typeface="Arial"/>
              </a:rPr>
              <a:t> are    – </a:t>
            </a:r>
            <a:r>
              <a:rPr lang="pt-BR" sz="1350" dirty="0" err="1">
                <a:latin typeface="Calibri (corpo)"/>
                <a:cs typeface="Arial"/>
              </a:rPr>
              <a:t>There</a:t>
            </a:r>
            <a:r>
              <a:rPr lang="pt-BR" sz="1350" dirty="0">
                <a:latin typeface="Calibri (corpo)"/>
                <a:cs typeface="Arial"/>
              </a:rPr>
              <a:t> are no =</a:t>
            </a:r>
            <a:r>
              <a:rPr lang="pt-BR" sz="1350" dirty="0" err="1">
                <a:latin typeface="Calibri (corpo)"/>
                <a:cs typeface="Arial"/>
              </a:rPr>
              <a:t>There</a:t>
            </a:r>
            <a:r>
              <a:rPr lang="pt-BR" sz="1350" dirty="0">
                <a:latin typeface="Calibri (corpo)"/>
                <a:cs typeface="Arial"/>
              </a:rPr>
              <a:t> are</a:t>
            </a:r>
          </a:p>
        </p:txBody>
      </p:sp>
      <p:pic>
        <p:nvPicPr>
          <p:cNvPr id="8" name="Picture 2" descr="Resultado de imagem para toeic brid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1" r="20950" b="22179"/>
          <a:stretch/>
        </p:blipFill>
        <p:spPr bwMode="auto">
          <a:xfrm>
            <a:off x="5657850" y="295421"/>
            <a:ext cx="2319002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3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19332"/>
            <a:ext cx="9143999" cy="1824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628868"/>
            <a:ext cx="2895600" cy="1997982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b="1" spc="-5" dirty="0">
                <a:solidFill>
                  <a:srgbClr val="244060"/>
                </a:solidFill>
                <a:latin typeface="Agency FB"/>
                <a:cs typeface="Agency FB"/>
              </a:rPr>
              <a:t>MASTERTEST</a:t>
            </a:r>
            <a:endParaRPr lang="pt-BR" sz="2000" b="1" spc="-5" dirty="0">
              <a:solidFill>
                <a:srgbClr val="244060"/>
              </a:solidFill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pt-BR" sz="1600" b="1" spc="-5" dirty="0">
                <a:solidFill>
                  <a:srgbClr val="244060"/>
                </a:solidFill>
                <a:latin typeface="+mj-lt"/>
                <a:cs typeface="Agency FB"/>
              </a:rPr>
              <a:t>Monica </a:t>
            </a:r>
            <a:r>
              <a:rPr lang="pt-BR" sz="1600" b="1" spc="-5" dirty="0" err="1">
                <a:solidFill>
                  <a:srgbClr val="244060"/>
                </a:solidFill>
                <a:latin typeface="+mj-lt"/>
                <a:cs typeface="Agency FB"/>
              </a:rPr>
              <a:t>Pasello</a:t>
            </a:r>
            <a:endParaRPr lang="pt-BR" sz="1600" b="1" spc="-5" dirty="0">
              <a:solidFill>
                <a:srgbClr val="244060"/>
              </a:solidFill>
              <a:latin typeface="+mj-lt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pt-BR" sz="1600" b="1" spc="-5" dirty="0">
                <a:solidFill>
                  <a:srgbClr val="244060"/>
                </a:solidFill>
                <a:latin typeface="+mj-lt"/>
                <a:cs typeface="Agency FB"/>
              </a:rPr>
              <a:t>monica@mastertest.com.br</a:t>
            </a:r>
          </a:p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sz="1400" dirty="0" err="1">
                <a:solidFill>
                  <a:srgbClr val="585858"/>
                </a:solidFill>
                <a:latin typeface="Calibri"/>
                <a:cs typeface="Calibri"/>
              </a:rPr>
              <a:t>Rua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James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Watt,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142 –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Sala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lang="pt-BR" sz="14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2 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Brooklyn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Novo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São Paulo/SP  CEP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04576-050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2896871"/>
            <a:ext cx="97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(11)</a:t>
            </a:r>
            <a:r>
              <a:rPr sz="12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3798-8730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712" y="1626518"/>
            <a:ext cx="184031" cy="250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388" y="2932258"/>
            <a:ext cx="183895" cy="15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2565" y="2694424"/>
            <a:ext cx="2270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  <a:hlinkClick r:id="rId5"/>
              </a:rPr>
              <a:t>www.mastertest.com.br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62" y="8287"/>
            <a:ext cx="3939166" cy="1733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42672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8524"/>
            <a:ext cx="3081020" cy="20582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20" dirty="0">
                <a:solidFill>
                  <a:srgbClr val="C00000"/>
                </a:solidFill>
                <a:latin typeface="Calibri"/>
                <a:cs typeface="Calibri"/>
              </a:rPr>
              <a:t>EDUCATION </a:t>
            </a:r>
            <a:r>
              <a:rPr sz="1050" spc="-10" dirty="0">
                <a:solidFill>
                  <a:srgbClr val="C00000"/>
                </a:solidFill>
                <a:latin typeface="Calibri"/>
                <a:cs typeface="Calibri"/>
              </a:rPr>
              <a:t>TESTING</a:t>
            </a:r>
            <a:r>
              <a:rPr sz="105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C00000"/>
                </a:solidFill>
                <a:latin typeface="Calibri"/>
                <a:cs typeface="Calibri"/>
              </a:rPr>
              <a:t>SERVICE</a:t>
            </a:r>
            <a:endParaRPr sz="105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03" y="65841"/>
            <a:ext cx="793807" cy="551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42" y="175795"/>
            <a:ext cx="4350259" cy="479190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759036" y="5215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mais de </a:t>
            </a:r>
          </a:p>
          <a:p>
            <a:r>
              <a:rPr lang="pt-BR" sz="1600" dirty="0">
                <a:solidFill>
                  <a:schemeClr val="bg1"/>
                </a:solidFill>
              </a:rPr>
              <a:t>anos de experiência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629400" y="51134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Presente </a:t>
            </a:r>
          </a:p>
          <a:p>
            <a:r>
              <a:rPr lang="pt-BR" sz="1600" dirty="0">
                <a:solidFill>
                  <a:schemeClr val="bg1"/>
                </a:solidFill>
              </a:rPr>
              <a:t>em mais de</a:t>
            </a:r>
          </a:p>
          <a:p>
            <a:r>
              <a:rPr lang="pt-BR" sz="1600" dirty="0">
                <a:solidFill>
                  <a:schemeClr val="bg1"/>
                </a:solidFill>
              </a:rPr>
              <a:t>países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39195" y="1788608"/>
            <a:ext cx="150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milhões  de testes aplicados em todo o mundo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010400" y="3307199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Criadora dos exames  </a:t>
            </a:r>
            <a:r>
              <a:rPr lang="pt-BR" b="1" dirty="0">
                <a:solidFill>
                  <a:schemeClr val="bg1"/>
                </a:solidFill>
              </a:rPr>
              <a:t>PISA, TOEFL, TOEIC, SAT, GRE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593773" y="477619"/>
            <a:ext cx="807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60</a:t>
            </a:r>
            <a:endParaRPr lang="pt-BR" sz="3600" dirty="0"/>
          </a:p>
        </p:txBody>
      </p:sp>
      <p:sp>
        <p:nvSpPr>
          <p:cNvPr id="26" name="Retângulo 25"/>
          <p:cNvSpPr/>
          <p:nvPr/>
        </p:nvSpPr>
        <p:spPr>
          <a:xfrm>
            <a:off x="7741227" y="566305"/>
            <a:ext cx="1212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180</a:t>
            </a:r>
            <a:endParaRPr lang="pt-BR" sz="3600" dirty="0"/>
          </a:p>
        </p:txBody>
      </p:sp>
      <p:sp>
        <p:nvSpPr>
          <p:cNvPr id="27" name="Retângulo 26"/>
          <p:cNvSpPr/>
          <p:nvPr/>
        </p:nvSpPr>
        <p:spPr>
          <a:xfrm>
            <a:off x="4720936" y="1865134"/>
            <a:ext cx="7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80 </a:t>
            </a:r>
            <a:endParaRPr lang="pt-BR" sz="3600" dirty="0"/>
          </a:p>
        </p:txBody>
      </p:sp>
      <p:sp>
        <p:nvSpPr>
          <p:cNvPr id="28" name="object 4"/>
          <p:cNvSpPr txBox="1"/>
          <p:nvPr/>
        </p:nvSpPr>
        <p:spPr>
          <a:xfrm>
            <a:off x="4720936" y="2985636"/>
            <a:ext cx="1943066" cy="1812676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pt-BR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 </a:t>
            </a:r>
            <a:r>
              <a:rPr b="1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maior</a:t>
            </a:r>
            <a:r>
              <a:rPr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instituição educacional do 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mundo</a:t>
            </a:r>
            <a:r>
              <a:rPr spc="-10" dirty="0">
                <a:latin typeface="Calibri"/>
                <a:cs typeface="Calibri"/>
              </a:rPr>
              <a:t>, </a:t>
            </a:r>
            <a:r>
              <a:rPr lang="pt-BR" spc="-10" dirty="0">
                <a:latin typeface="Calibri"/>
                <a:cs typeface="Calibri"/>
              </a:rPr>
              <a:t/>
            </a:r>
            <a:br>
              <a:rPr lang="pt-BR" spc="-10" dirty="0">
                <a:latin typeface="Calibri"/>
                <a:cs typeface="Calibri"/>
              </a:rPr>
            </a:br>
            <a:r>
              <a:rPr sz="1400" spc="-5" dirty="0" err="1">
                <a:latin typeface="Calibri"/>
                <a:cs typeface="Calibri"/>
              </a:rPr>
              <a:t>voltada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pesquisa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 err="1">
                <a:latin typeface="Calibri"/>
                <a:cs typeface="Calibri"/>
              </a:rPr>
              <a:t>desenvolvimento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testes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lang="pt-BR" sz="1400" spc="-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proficiência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 falantes </a:t>
            </a:r>
            <a:r>
              <a:rPr sz="1400" spc="-5" dirty="0">
                <a:latin typeface="Calibri"/>
                <a:cs typeface="Calibri"/>
              </a:rPr>
              <a:t>não-nativos.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49790" y="752809"/>
            <a:ext cx="194055" cy="124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bject 4"/>
          <p:cNvSpPr txBox="1"/>
          <p:nvPr/>
        </p:nvSpPr>
        <p:spPr>
          <a:xfrm>
            <a:off x="7024254" y="1590156"/>
            <a:ext cx="2088573" cy="132023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pt-BR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Missão: </a:t>
            </a:r>
            <a:r>
              <a:rPr lang="pt-BR" spc="-10" dirty="0">
                <a:latin typeface="Calibri"/>
                <a:cs typeface="Calibri"/>
              </a:rPr>
              <a:t/>
            </a:r>
            <a:br>
              <a:rPr lang="pt-BR" spc="-10" dirty="0">
                <a:latin typeface="Calibri"/>
                <a:cs typeface="Calibri"/>
              </a:rPr>
            </a:br>
            <a:r>
              <a:rPr lang="pt-BR" sz="1200" spc="-5" dirty="0">
                <a:cs typeface="Calibri"/>
              </a:rPr>
              <a:t>Promover a qualidade e a equidade na educação por meio de avaliações justas e válidas, pesquisas e serviços relacionados. 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34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4409" y="0"/>
            <a:ext cx="514959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8317" y="0"/>
            <a:ext cx="5075681" cy="513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514350"/>
            <a:ext cx="33216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MASTERTEST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186028" y="1428750"/>
            <a:ext cx="3700171" cy="2875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1200" dirty="0"/>
              <a:t>Distribuidora exclusiva dos testes da ETS em todo o território nacional. </a:t>
            </a:r>
          </a:p>
          <a:p>
            <a:pPr algn="ctr">
              <a:lnSpc>
                <a:spcPct val="150000"/>
              </a:lnSpc>
            </a:pPr>
            <a:r>
              <a:rPr lang="pt-BR" altLang="pt-BR" sz="1200" i="1" dirty="0"/>
              <a:t>PISA, TOEFL ITP , TOEIC, TOEIC Bridge, SAT, GRE</a:t>
            </a:r>
          </a:p>
          <a:p>
            <a:pPr algn="ctr">
              <a:lnSpc>
                <a:spcPct val="150000"/>
              </a:lnSpc>
            </a:pPr>
            <a:endParaRPr lang="pt-BR" altLang="pt-BR" sz="800" dirty="0"/>
          </a:p>
          <a:p>
            <a:pPr algn="ctr">
              <a:lnSpc>
                <a:spcPct val="150000"/>
              </a:lnSpc>
            </a:pPr>
            <a:r>
              <a:rPr lang="pt-BR" altLang="pt-BR" sz="1200" b="1" i="1" dirty="0"/>
              <a:t>CMD – Country Master </a:t>
            </a:r>
            <a:r>
              <a:rPr lang="pt-BR" altLang="pt-BR" sz="1200" b="1" i="1" dirty="0" err="1"/>
              <a:t>Distributor</a:t>
            </a:r>
            <a:endParaRPr lang="pt-BR" altLang="pt-BR" sz="1200" b="1" i="1" dirty="0"/>
          </a:p>
          <a:p>
            <a:pPr>
              <a:lnSpc>
                <a:spcPct val="150000"/>
              </a:lnSpc>
            </a:pPr>
            <a:endParaRPr lang="pt-BR" altLang="pt-BR" sz="800" i="1" dirty="0"/>
          </a:p>
          <a:p>
            <a:pPr algn="ctr">
              <a:lnSpc>
                <a:spcPct val="150000"/>
              </a:lnSpc>
            </a:pPr>
            <a:r>
              <a:rPr lang="pt-BR" altLang="pt-BR" sz="1200" dirty="0"/>
              <a:t>A Mastertest atua em vários projetos de internacionalização com o Ministério da Educação, CAPES, Embaixada Americana, Universidades Federais, Estaduais e no mercado corporativo, com programas de desenvolvimento linguístico.</a:t>
            </a:r>
          </a:p>
        </p:txBody>
      </p:sp>
      <p:sp>
        <p:nvSpPr>
          <p:cNvPr id="6" name="object 6"/>
          <p:cNvSpPr/>
          <p:nvPr/>
        </p:nvSpPr>
        <p:spPr>
          <a:xfrm>
            <a:off x="1309116" y="1276350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5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103" y="4432551"/>
            <a:ext cx="670891" cy="670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308" y="4632112"/>
            <a:ext cx="1400809" cy="388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63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165" y="438150"/>
            <a:ext cx="44958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635" y="310178"/>
            <a:ext cx="4288155" cy="1639570"/>
          </a:xfrm>
          <a:custGeom>
            <a:avLst/>
            <a:gdLst/>
            <a:ahLst/>
            <a:cxnLst/>
            <a:rect l="l" t="t" r="r" b="b"/>
            <a:pathLst>
              <a:path w="4288155" h="1944370">
                <a:moveTo>
                  <a:pt x="0" y="1944243"/>
                </a:moveTo>
                <a:lnTo>
                  <a:pt x="4287774" y="1944243"/>
                </a:lnTo>
                <a:lnTo>
                  <a:pt x="4287774" y="0"/>
                </a:lnTo>
                <a:lnTo>
                  <a:pt x="0" y="0"/>
                </a:lnTo>
                <a:lnTo>
                  <a:pt x="0" y="1944243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1009" y="442137"/>
            <a:ext cx="367093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pt-BR" sz="2800" b="1" spc="-20" dirty="0">
                <a:solidFill>
                  <a:srgbClr val="FFFFFF"/>
                </a:solidFill>
                <a:latin typeface="Calibri"/>
                <a:cs typeface="Calibri"/>
              </a:rPr>
              <a:t>Centros Aplicadores Mastertest em Todo o Brasil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2343150"/>
            <a:ext cx="5638800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Centros Aplicadores em todos os estados do território nacional  (3300 Centros em 805 municípios).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 Mastertest é responsável pelo treinamento dos aplicadores, distribuição dos testes, acompanhamento das aplicações, correção dos testes e entrega dos resultados.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677"/>
          <a:stretch/>
        </p:blipFill>
        <p:spPr>
          <a:xfrm>
            <a:off x="5858544" y="268413"/>
            <a:ext cx="3283687" cy="4589337"/>
          </a:xfrm>
          <a:prstGeom prst="rect">
            <a:avLst/>
          </a:prstGeom>
        </p:spPr>
      </p:pic>
      <p:sp>
        <p:nvSpPr>
          <p:cNvPr id="10" name="object 4"/>
          <p:cNvSpPr/>
          <p:nvPr/>
        </p:nvSpPr>
        <p:spPr>
          <a:xfrm>
            <a:off x="5943599" y="828"/>
            <a:ext cx="3197525" cy="514349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2" b="21855"/>
          <a:stretch/>
        </p:blipFill>
        <p:spPr>
          <a:xfrm>
            <a:off x="0" y="-4879"/>
            <a:ext cx="9144000" cy="280948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2849"/>
            <a:ext cx="9144000" cy="2791761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072" y="2836016"/>
            <a:ext cx="8459928" cy="2119811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700" b="1" spc="-15" dirty="0">
                <a:latin typeface="Calibri"/>
                <a:cs typeface="Calibri"/>
              </a:rPr>
              <a:t>TO</a:t>
            </a:r>
            <a:r>
              <a:rPr lang="pt-BR" sz="1700" b="1" spc="-15" dirty="0">
                <a:latin typeface="Calibri"/>
                <a:cs typeface="Calibri"/>
              </a:rPr>
              <a:t>EIC Bridge</a:t>
            </a:r>
            <a:r>
              <a:rPr sz="1700" b="1" spc="-15" dirty="0">
                <a:latin typeface="Calibri"/>
                <a:cs typeface="Calibri"/>
              </a:rPr>
              <a:t>® </a:t>
            </a:r>
            <a:endParaRPr lang="pt-BR" sz="1700" b="1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pt-BR" altLang="pt-BR" sz="1400" dirty="0">
                <a:solidFill>
                  <a:srgbClr val="000000"/>
                </a:solidFill>
              </a:rPr>
              <a:t>É uma versão do </a:t>
            </a:r>
            <a:r>
              <a:rPr lang="pt-BR" altLang="pt-BR" sz="1400" b="1" dirty="0">
                <a:solidFill>
                  <a:srgbClr val="000000"/>
                </a:solidFill>
              </a:rPr>
              <a:t>TOEIC®</a:t>
            </a:r>
            <a:r>
              <a:rPr lang="pt-BR" altLang="pt-BR" sz="1400" dirty="0">
                <a:solidFill>
                  <a:srgbClr val="000000"/>
                </a:solidFill>
              </a:rPr>
              <a:t> (Test </a:t>
            </a:r>
            <a:r>
              <a:rPr lang="pt-BR" altLang="pt-BR" sz="1400" dirty="0" err="1">
                <a:solidFill>
                  <a:srgbClr val="000000"/>
                </a:solidFill>
              </a:rPr>
              <a:t>of</a:t>
            </a:r>
            <a:r>
              <a:rPr lang="pt-BR" altLang="pt-BR" sz="1400" dirty="0">
                <a:solidFill>
                  <a:srgbClr val="000000"/>
                </a:solidFill>
              </a:rPr>
              <a:t> English for International Communication)  voltada para candidatos  de nível básico (A1) à intermediário (B1).  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pt-BR" altLang="pt-BR" sz="1400" dirty="0">
                <a:solidFill>
                  <a:srgbClr val="000000"/>
                </a:solidFill>
              </a:rPr>
              <a:t>Avalia proficiência em inglês de um candidato em situações  cotidianas. Pode ser utilizado para verificar o progresso e estabelecer metas de estudo, e direcionar para o mercado de trabalho .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pt-BR" altLang="pt-BR" sz="1400" dirty="0">
                <a:solidFill>
                  <a:srgbClr val="000000"/>
                </a:solidFill>
              </a:rPr>
              <a:t>Não aprova ou reprova e foi desenvolvido a partir de exemplos do inglês falado e escrito, coletado em diversos países 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923678"/>
            <a:ext cx="2483768" cy="576064"/>
          </a:xfrm>
          <a:prstGeom prst="rect">
            <a:avLst/>
          </a:prstGeom>
          <a:solidFill>
            <a:srgbClr val="4F81BD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923678"/>
            <a:ext cx="246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TOEIC Bridge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4571999" cy="1047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62900" y="2159"/>
            <a:ext cx="4788027" cy="1047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4800" y="1276350"/>
            <a:ext cx="32551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20" dirty="0"/>
              <a:t>Score </a:t>
            </a:r>
            <a:r>
              <a:rPr lang="pt-BR" sz="2400" spc="-20" dirty="0" err="1"/>
              <a:t>Report</a:t>
            </a:r>
            <a:r>
              <a:rPr lang="pt-BR" sz="2400" spc="-20" dirty="0"/>
              <a:t>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304800" y="1885950"/>
            <a:ext cx="83820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Os resultados dos testes são apresentados de forma detalhada, trazendo o desempenho em cada habilidade avaliada.  Esse detalhamento permite:  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- Resultados de testes consistentes e confiáveis;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- Pontuações que podem ser usadas para tomar decisões justas e equitativas, refletindo as necessidades e prioridades dos candidatos avaliados;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- Resultados benéficos para testar os candidatos e pontua-los com impacto positivo no ensino e aprendizagem de inglês no mundo todo;</a:t>
            </a:r>
          </a:p>
          <a:p>
            <a:pPr>
              <a:lnSpc>
                <a:spcPct val="150000"/>
              </a:lnSpc>
            </a:pPr>
            <a:endParaRPr lang="pt-B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30064" y="1396"/>
            <a:ext cx="0" cy="5144135"/>
          </a:xfrm>
          <a:custGeom>
            <a:avLst/>
            <a:gdLst/>
            <a:ahLst/>
            <a:cxnLst/>
            <a:rect l="l" t="t" r="r" b="b"/>
            <a:pathLst>
              <a:path h="5144135">
                <a:moveTo>
                  <a:pt x="0" y="0"/>
                </a:moveTo>
                <a:lnTo>
                  <a:pt x="0" y="5143537"/>
                </a:lnTo>
              </a:path>
            </a:pathLst>
          </a:custGeom>
          <a:ln w="19050">
            <a:solidFill>
              <a:srgbClr val="000000">
                <a:alpha val="2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8664" y="28797"/>
            <a:ext cx="285023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SCORE</a:t>
            </a:r>
            <a:r>
              <a:rPr sz="2800" spc="-30" dirty="0"/>
              <a:t> </a:t>
            </a:r>
            <a:r>
              <a:rPr sz="2800" spc="-10" dirty="0"/>
              <a:t>REPORT</a:t>
            </a:r>
            <a:r>
              <a:rPr lang="pt-BR" sz="2800" spc="-10" dirty="0"/>
              <a:t> 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3875029" y="1200150"/>
            <a:ext cx="1327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Pontuação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total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2840" y="2150110"/>
            <a:ext cx="1661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Pontuação </a:t>
            </a:r>
            <a:r>
              <a:rPr sz="1600" spc="-5" dirty="0">
                <a:latin typeface="Calibri"/>
                <a:cs typeface="Calibri"/>
              </a:rPr>
              <a:t>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seção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7394" y="3091572"/>
            <a:ext cx="1661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Nível </a:t>
            </a:r>
            <a:r>
              <a:rPr sz="1600" spc="-10" dirty="0">
                <a:latin typeface="Calibri"/>
                <a:cs typeface="Calibri"/>
              </a:rPr>
              <a:t>CEFR </a:t>
            </a:r>
            <a:r>
              <a:rPr sz="1600" spc="-5" dirty="0">
                <a:latin typeface="Calibri"/>
                <a:cs typeface="Calibri"/>
              </a:rPr>
              <a:t>da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seção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3800" y="4095750"/>
            <a:ext cx="1546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Score </a:t>
            </a:r>
            <a:r>
              <a:rPr sz="1600" spc="-10" dirty="0">
                <a:latin typeface="Calibri"/>
                <a:cs typeface="Calibri"/>
              </a:rPr>
              <a:t>Descriptions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03877" y="3490582"/>
            <a:ext cx="469455" cy="469455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5368" y="2574607"/>
            <a:ext cx="469455" cy="469455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5368" y="1630235"/>
            <a:ext cx="469455" cy="469455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5368" y="720153"/>
            <a:ext cx="469455" cy="469455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tângulo 12"/>
          <p:cNvSpPr/>
          <p:nvPr/>
        </p:nvSpPr>
        <p:spPr>
          <a:xfrm>
            <a:off x="5889854" y="1145452"/>
            <a:ext cx="762000" cy="10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3082"/>
            <a:ext cx="3259832" cy="449455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57" y="482699"/>
            <a:ext cx="3107143" cy="442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425195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170171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1717" y="3399155"/>
            <a:ext cx="42017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CEFR </a:t>
            </a:r>
            <a:r>
              <a:rPr sz="1400" dirty="0">
                <a:latin typeface="Calibri"/>
                <a:cs typeface="Calibri"/>
              </a:rPr>
              <a:t>é o </a:t>
            </a:r>
            <a:r>
              <a:rPr sz="1400" spc="-5" dirty="0">
                <a:latin typeface="Calibri"/>
                <a:cs typeface="Calibri"/>
              </a:rPr>
              <a:t>mapeamento padrão internacionalmente  </a:t>
            </a:r>
            <a:r>
              <a:rPr sz="1400" spc="-10" dirty="0">
                <a:latin typeface="Calibri"/>
                <a:cs typeface="Calibri"/>
              </a:rPr>
              <a:t>reconhecido para descrever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proficiência </a:t>
            </a:r>
            <a:r>
              <a:rPr sz="1400" dirty="0">
                <a:latin typeface="Calibri"/>
                <a:cs typeface="Calibri"/>
              </a:rPr>
              <a:t>em </a:t>
            </a:r>
            <a:r>
              <a:rPr sz="1400" spc="-5" dirty="0">
                <a:latin typeface="Calibri"/>
                <a:cs typeface="Calibri"/>
              </a:rPr>
              <a:t>um </a:t>
            </a:r>
            <a:r>
              <a:rPr sz="1400" dirty="0">
                <a:latin typeface="Calibri"/>
                <a:cs typeface="Calibri"/>
              </a:rPr>
              <a:t>idioma,  </a:t>
            </a:r>
            <a:r>
              <a:rPr sz="1400" spc="-5" dirty="0">
                <a:latin typeface="Calibri"/>
                <a:cs typeface="Calibri"/>
              </a:rPr>
              <a:t>ou seja,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forma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descrever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quão bem você fala 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10" dirty="0">
                <a:latin typeface="Calibri"/>
                <a:cs typeface="Calibri"/>
              </a:rPr>
              <a:t>entende </a:t>
            </a:r>
            <a:r>
              <a:rPr sz="1400" spc="-5" dirty="0">
                <a:latin typeface="Calibri"/>
                <a:cs typeface="Calibri"/>
              </a:rPr>
              <a:t>uma língua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estrangeira</a:t>
            </a:r>
            <a:r>
              <a:rPr lang="pt-BR"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55" y="300611"/>
            <a:ext cx="4815841" cy="306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33350"/>
            <a:ext cx="7417613" cy="615553"/>
          </a:xfrm>
        </p:spPr>
        <p:txBody>
          <a:bodyPr/>
          <a:lstStyle/>
          <a:p>
            <a:pPr algn="ctr"/>
            <a:r>
              <a:rPr lang="pt-BR" dirty="0"/>
              <a:t>Proposta Mastertest para a SETEC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500" y="1402113"/>
            <a:ext cx="8001000" cy="18466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0" dirty="0"/>
              <a:t>A liberação de 1 licença para uso da Plataforma </a:t>
            </a:r>
            <a:r>
              <a:rPr lang="pt-BR" sz="2000" b="0" dirty="0" err="1"/>
              <a:t>Preparatoria</a:t>
            </a:r>
            <a:r>
              <a:rPr lang="pt-BR" sz="2000" b="0" dirty="0"/>
              <a:t> Online do teste TOEIC BRIDGE para os alunos dos Institutos Federais sem custo;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0" dirty="0"/>
              <a:t>A plataforma pode ser utilizada até 31/12/20.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0" dirty="0"/>
              <a:t>A liberação da senhas será liberada mediante o envio para o </a:t>
            </a:r>
            <a:r>
              <a:rPr lang="pt-BR" sz="2000" b="0" dirty="0" err="1"/>
              <a:t>email</a:t>
            </a:r>
            <a:r>
              <a:rPr lang="pt-BR" sz="2000" b="0" dirty="0"/>
              <a:t> </a:t>
            </a:r>
            <a:r>
              <a:rPr lang="pt-BR" sz="20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operacional@mastertest.com.br</a:t>
            </a:r>
            <a:r>
              <a:rPr lang="pt-BR" sz="2000" b="0" dirty="0">
                <a:solidFill>
                  <a:srgbClr val="002060"/>
                </a:solidFill>
              </a:rPr>
              <a:t> </a:t>
            </a:r>
            <a:r>
              <a:rPr lang="pt-BR" sz="2000" b="0" dirty="0"/>
              <a:t>da planilha modelo preenchida com os dados dos alunos;</a:t>
            </a:r>
          </a:p>
        </p:txBody>
      </p:sp>
    </p:spTree>
    <p:extLst>
      <p:ext uri="{BB962C8B-B14F-4D97-AF65-F5344CB8AC3E}">
        <p14:creationId xmlns:p14="http://schemas.microsoft.com/office/powerpoint/2010/main" val="179310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752</Words>
  <Application>Microsoft Office PowerPoint</Application>
  <PresentationFormat>Apresentação na tela (16:9)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Calibri (corpo)</vt:lpstr>
      <vt:lpstr>Wingdings</vt:lpstr>
      <vt:lpstr>Office Theme</vt:lpstr>
      <vt:lpstr>Preparatório Online para o teste TOEIC BRIDGE</vt:lpstr>
      <vt:lpstr>EDUCATION TESTING SERVICE</vt:lpstr>
      <vt:lpstr>MASTERTEST</vt:lpstr>
      <vt:lpstr>Apresentação do PowerPoint</vt:lpstr>
      <vt:lpstr>Apresentação do PowerPoint</vt:lpstr>
      <vt:lpstr>Score Report </vt:lpstr>
      <vt:lpstr>SCORE REPORT </vt:lpstr>
      <vt:lpstr>Apresentação do PowerPoint</vt:lpstr>
      <vt:lpstr>Proposta Mastertest para a SETEC</vt:lpstr>
      <vt:lpstr>Preparatório para o Teste Online                       40 aulas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</dc:creator>
  <cp:lastModifiedBy>Carolina Oliveira Batista</cp:lastModifiedBy>
  <cp:revision>81</cp:revision>
  <dcterms:created xsi:type="dcterms:W3CDTF">2019-06-10T02:17:50Z</dcterms:created>
  <dcterms:modified xsi:type="dcterms:W3CDTF">2020-06-01T19:30:21Z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2019-06-10T00:00:00Z</vt:filetime>
  </property>
</Properties>
</file>