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E8D33-3E86-4887-A426-F893186B3F50}" type="datetimeFigureOut">
              <a:rPr lang="pt-BR" smtClean="0"/>
              <a:t>15/11/2022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EFD2-3663-4F9C-AEEB-3DE0AF575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15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8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44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5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56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78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3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60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05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2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55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77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899592" y="2924944"/>
            <a:ext cx="7488832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TÍTULO: SUBTÍTULO DO TRABALHO  </a:t>
            </a: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                                                   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004048" y="4941168"/>
            <a:ext cx="4032448" cy="138499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Coordenador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 do Coordenador</a:t>
            </a: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Orientador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 do orientador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Equipe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Nomes dos discentes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Fomento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Edital - Nome da Chamada</a:t>
            </a:r>
          </a:p>
        </p:txBody>
      </p: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21000D70-D3E2-DB65-457E-D00028843E86}"/>
              </a:ext>
            </a:extLst>
          </p:cNvPr>
          <p:cNvGrpSpPr/>
          <p:nvPr/>
        </p:nvGrpSpPr>
        <p:grpSpPr>
          <a:xfrm>
            <a:off x="155575" y="160338"/>
            <a:ext cx="7335593" cy="1151202"/>
            <a:chOff x="155575" y="160338"/>
            <a:chExt cx="7335593" cy="1151202"/>
          </a:xfrm>
        </p:grpSpPr>
        <p:grpSp>
          <p:nvGrpSpPr>
            <p:cNvPr id="2" name="Grupo 1"/>
            <p:cNvGrpSpPr/>
            <p:nvPr/>
          </p:nvGrpSpPr>
          <p:grpSpPr>
            <a:xfrm>
              <a:off x="155575" y="160338"/>
              <a:ext cx="7335593" cy="1151202"/>
              <a:chOff x="103045" y="44624"/>
              <a:chExt cx="7335593" cy="1151202"/>
            </a:xfrm>
          </p:grpSpPr>
          <p:grpSp>
            <p:nvGrpSpPr>
              <p:cNvPr id="13" name="Grupo 12"/>
              <p:cNvGrpSpPr/>
              <p:nvPr/>
            </p:nvGrpSpPr>
            <p:grpSpPr>
              <a:xfrm>
                <a:off x="103045" y="116632"/>
                <a:ext cx="4540963" cy="973951"/>
                <a:chOff x="41791" y="116632"/>
                <a:chExt cx="4684979" cy="1074705"/>
              </a:xfrm>
            </p:grpSpPr>
            <p:sp>
              <p:nvSpPr>
                <p:cNvPr id="17" name="Retângulo 16"/>
                <p:cNvSpPr/>
                <p:nvPr/>
              </p:nvSpPr>
              <p:spPr>
                <a:xfrm>
                  <a:off x="41791" y="989830"/>
                  <a:ext cx="4684979" cy="20150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8" name="Retângulo 17"/>
                <p:cNvSpPr/>
                <p:nvPr/>
              </p:nvSpPr>
              <p:spPr>
                <a:xfrm>
                  <a:off x="41791" y="116632"/>
                  <a:ext cx="467063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pic>
            <p:nvPicPr>
              <p:cNvPr id="1029" name="Picture 5" descr="Marca Horizontal 02 Campus João Pessoa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35294" y="44624"/>
                <a:ext cx="3203344" cy="11512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" name="Imagem 9" descr="Logotipo">
              <a:extLst>
                <a:ext uri="{FF2B5EF4-FFF2-40B4-BE49-F238E27FC236}">
                  <a16:creationId xmlns:a16="http://schemas.microsoft.com/office/drawing/2014/main" id="{ED08F4B7-56DB-2C1A-6799-4397016338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46260"/>
              <a:ext cx="2016224" cy="849566"/>
            </a:xfrm>
            <a:prstGeom prst="rect">
              <a:avLst/>
            </a:prstGeom>
          </p:spPr>
        </p:pic>
        <p:pic>
          <p:nvPicPr>
            <p:cNvPr id="23" name="Imagem 22" descr="Uma imagem contendo Diagrama&#10;&#10;Descrição gerada automaticamente">
              <a:extLst>
                <a:ext uri="{FF2B5EF4-FFF2-40B4-BE49-F238E27FC236}">
                  <a16:creationId xmlns:a16="http://schemas.microsoft.com/office/drawing/2014/main" id="{313B91C0-962E-5F3A-9E5D-AEA40DEDA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9115" y="322174"/>
              <a:ext cx="836821" cy="8172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170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467544" y="1700808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OBJETO</a:t>
            </a:r>
            <a:r>
              <a:rPr lang="pt-BR" dirty="0">
                <a:latin typeface="Arial" pitchFamily="34" charset="0"/>
                <a:cs typeface="Arial" pitchFamily="34" charset="0"/>
              </a:rPr>
              <a:t>: Caracterizar o tema/problema de investigação/atuação. Os projetos de extensão também deverão caracterizar os beneficiários e definir a quantidade de participantes nas atividades.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467544" y="3284984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OBJETIVOS</a:t>
            </a:r>
            <a:r>
              <a:rPr lang="pt-BR" dirty="0">
                <a:latin typeface="Arial" pitchFamily="34" charset="0"/>
                <a:cs typeface="Arial" pitchFamily="34" charset="0"/>
              </a:rPr>
              <a:t>: Esclarecer objetivo geral e específicos atingidos e/ou que se pretende atingir com a realização do trabalho.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474714" y="4820959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JUSTIFICATIVA</a:t>
            </a:r>
            <a:r>
              <a:rPr lang="pt-BR" dirty="0">
                <a:latin typeface="Arial" pitchFamily="34" charset="0"/>
                <a:cs typeface="Arial" pitchFamily="34" charset="0"/>
              </a:rPr>
              <a:t>: Demonstrar a relevância do objeto/tema/problema em questão. Informar que contribuições o projeto trouxe/trará para a compreensão e/ou apresentação de alternativas/soluções ao problema.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308D8036-204E-C5FE-C739-B81ED0D0A3A5}"/>
              </a:ext>
            </a:extLst>
          </p:cNvPr>
          <p:cNvGrpSpPr/>
          <p:nvPr/>
        </p:nvGrpSpPr>
        <p:grpSpPr>
          <a:xfrm>
            <a:off x="155575" y="160338"/>
            <a:ext cx="7335593" cy="1151202"/>
            <a:chOff x="155575" y="160338"/>
            <a:chExt cx="7335593" cy="1151202"/>
          </a:xfrm>
        </p:grpSpPr>
        <p:grpSp>
          <p:nvGrpSpPr>
            <p:cNvPr id="29" name="Grupo 1">
              <a:extLst>
                <a:ext uri="{FF2B5EF4-FFF2-40B4-BE49-F238E27FC236}">
                  <a16:creationId xmlns:a16="http://schemas.microsoft.com/office/drawing/2014/main" id="{75162ACC-9C6A-E041-30AE-DEEB1361D7CF}"/>
                </a:ext>
              </a:extLst>
            </p:cNvPr>
            <p:cNvGrpSpPr/>
            <p:nvPr/>
          </p:nvGrpSpPr>
          <p:grpSpPr>
            <a:xfrm>
              <a:off x="155575" y="160338"/>
              <a:ext cx="7335593" cy="1151202"/>
              <a:chOff x="103045" y="44624"/>
              <a:chExt cx="7335593" cy="1151202"/>
            </a:xfrm>
          </p:grpSpPr>
          <p:grpSp>
            <p:nvGrpSpPr>
              <p:cNvPr id="1024" name="Grupo 12">
                <a:extLst>
                  <a:ext uri="{FF2B5EF4-FFF2-40B4-BE49-F238E27FC236}">
                    <a16:creationId xmlns:a16="http://schemas.microsoft.com/office/drawing/2014/main" id="{B1630DC4-2818-5805-68D8-A1D552095F21}"/>
                  </a:ext>
                </a:extLst>
              </p:cNvPr>
              <p:cNvGrpSpPr/>
              <p:nvPr/>
            </p:nvGrpSpPr>
            <p:grpSpPr>
              <a:xfrm>
                <a:off x="103045" y="116632"/>
                <a:ext cx="4540963" cy="973951"/>
                <a:chOff x="41791" y="116632"/>
                <a:chExt cx="4684979" cy="1074705"/>
              </a:xfrm>
            </p:grpSpPr>
            <p:sp>
              <p:nvSpPr>
                <p:cNvPr id="1026" name="Retângulo 1025">
                  <a:extLst>
                    <a:ext uri="{FF2B5EF4-FFF2-40B4-BE49-F238E27FC236}">
                      <a16:creationId xmlns:a16="http://schemas.microsoft.com/office/drawing/2014/main" id="{6AEFED10-DB3F-7748-5093-C45CBE9CAF9F}"/>
                    </a:ext>
                  </a:extLst>
                </p:cNvPr>
                <p:cNvSpPr/>
                <p:nvPr/>
              </p:nvSpPr>
              <p:spPr>
                <a:xfrm>
                  <a:off x="41791" y="989830"/>
                  <a:ext cx="4684979" cy="20150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027" name="Retângulo 1026">
                  <a:extLst>
                    <a:ext uri="{FF2B5EF4-FFF2-40B4-BE49-F238E27FC236}">
                      <a16:creationId xmlns:a16="http://schemas.microsoft.com/office/drawing/2014/main" id="{1AD536C4-6E9E-E3D4-EB8C-5655979386AC}"/>
                    </a:ext>
                  </a:extLst>
                </p:cNvPr>
                <p:cNvSpPr/>
                <p:nvPr/>
              </p:nvSpPr>
              <p:spPr>
                <a:xfrm>
                  <a:off x="41791" y="116632"/>
                  <a:ext cx="467063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pic>
            <p:nvPicPr>
              <p:cNvPr id="1025" name="Picture 5" descr="Marca Horizontal 02 Campus João Pessoa">
                <a:extLst>
                  <a:ext uri="{FF2B5EF4-FFF2-40B4-BE49-F238E27FC236}">
                    <a16:creationId xmlns:a16="http://schemas.microsoft.com/office/drawing/2014/main" id="{BCE71A68-EF55-9F12-F85E-7B236073A6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35294" y="44624"/>
                <a:ext cx="3203344" cy="11512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0" name="Imagem 29" descr="Logotipo">
              <a:extLst>
                <a:ext uri="{FF2B5EF4-FFF2-40B4-BE49-F238E27FC236}">
                  <a16:creationId xmlns:a16="http://schemas.microsoft.com/office/drawing/2014/main" id="{7106C334-5B19-AF21-D6C7-ADAFDF747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46260"/>
              <a:ext cx="2016224" cy="849566"/>
            </a:xfrm>
            <a:prstGeom prst="rect">
              <a:avLst/>
            </a:prstGeom>
          </p:spPr>
        </p:pic>
        <p:pic>
          <p:nvPicPr>
            <p:cNvPr id="31" name="Imagem 30" descr="Uma imagem contendo Diagrama&#10;&#10;Descrição gerada automaticamente">
              <a:extLst>
                <a:ext uri="{FF2B5EF4-FFF2-40B4-BE49-F238E27FC236}">
                  <a16:creationId xmlns:a16="http://schemas.microsoft.com/office/drawing/2014/main" id="{5402C9C3-07C1-9968-A904-A588A60E2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9115" y="322174"/>
              <a:ext cx="836821" cy="8172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76737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467544" y="1772816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FUNDAMENTEÇÃO TEÓRICA</a:t>
            </a:r>
            <a:r>
              <a:rPr lang="pt-BR" dirty="0">
                <a:latin typeface="Arial" pitchFamily="34" charset="0"/>
                <a:cs typeface="Arial" pitchFamily="34" charset="0"/>
              </a:rPr>
              <a:t>: Apresentar os pressupostos teóricos do projeto.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74714" y="3429000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METODOLOGIA: </a:t>
            </a:r>
            <a:r>
              <a:rPr lang="pt-BR" dirty="0">
                <a:latin typeface="Arial" pitchFamily="34" charset="0"/>
                <a:cs typeface="Arial" pitchFamily="34" charset="0"/>
              </a:rPr>
              <a:t>Explicar como o projeto foi/será desenvolvido. Descrever as metodologias, as técnicas e os materiais utilizados e como os dados foram/serão analisados.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535967" y="4831992"/>
            <a:ext cx="8216081" cy="14773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RESULTADOS: </a:t>
            </a:r>
            <a:r>
              <a:rPr lang="pt-BR" dirty="0">
                <a:latin typeface="Arial" pitchFamily="34" charset="0"/>
                <a:cs typeface="Arial" pitchFamily="34" charset="0"/>
              </a:rPr>
              <a:t>Apresentar os resultados encontrados e/ou esperados nos projetos de pesquisa e extensão. Pode-se utilizar equações, esquemas, imagens, tabelas, desenhos, gráficos, ou qualquer outro recurso que permita aos autores apresentarem os resultados.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7E97686C-4947-702A-13A2-DDB5760DEE8B}"/>
              </a:ext>
            </a:extLst>
          </p:cNvPr>
          <p:cNvGrpSpPr/>
          <p:nvPr/>
        </p:nvGrpSpPr>
        <p:grpSpPr>
          <a:xfrm>
            <a:off x="155575" y="160338"/>
            <a:ext cx="7335593" cy="1151202"/>
            <a:chOff x="155575" y="160338"/>
            <a:chExt cx="7335593" cy="1151202"/>
          </a:xfrm>
        </p:grpSpPr>
        <p:grpSp>
          <p:nvGrpSpPr>
            <p:cNvPr id="4" name="Grupo 1">
              <a:extLst>
                <a:ext uri="{FF2B5EF4-FFF2-40B4-BE49-F238E27FC236}">
                  <a16:creationId xmlns:a16="http://schemas.microsoft.com/office/drawing/2014/main" id="{A82A3A5E-A502-FE94-79B3-76544CCB0659}"/>
                </a:ext>
              </a:extLst>
            </p:cNvPr>
            <p:cNvGrpSpPr/>
            <p:nvPr/>
          </p:nvGrpSpPr>
          <p:grpSpPr>
            <a:xfrm>
              <a:off x="155575" y="160338"/>
              <a:ext cx="7335593" cy="1151202"/>
              <a:chOff x="103045" y="44624"/>
              <a:chExt cx="7335593" cy="1151202"/>
            </a:xfrm>
          </p:grpSpPr>
          <p:grpSp>
            <p:nvGrpSpPr>
              <p:cNvPr id="8" name="Grupo 12">
                <a:extLst>
                  <a:ext uri="{FF2B5EF4-FFF2-40B4-BE49-F238E27FC236}">
                    <a16:creationId xmlns:a16="http://schemas.microsoft.com/office/drawing/2014/main" id="{5B2525E9-E6D3-A62D-1997-BF9C22A09055}"/>
                  </a:ext>
                </a:extLst>
              </p:cNvPr>
              <p:cNvGrpSpPr/>
              <p:nvPr/>
            </p:nvGrpSpPr>
            <p:grpSpPr>
              <a:xfrm>
                <a:off x="103045" y="116632"/>
                <a:ext cx="4540963" cy="973951"/>
                <a:chOff x="41791" y="116632"/>
                <a:chExt cx="4684979" cy="1074705"/>
              </a:xfrm>
            </p:grpSpPr>
            <p:sp>
              <p:nvSpPr>
                <p:cNvPr id="10" name="Retângulo 9">
                  <a:extLst>
                    <a:ext uri="{FF2B5EF4-FFF2-40B4-BE49-F238E27FC236}">
                      <a16:creationId xmlns:a16="http://schemas.microsoft.com/office/drawing/2014/main" id="{3BAF0774-8785-88D1-3F85-BA8777D5044A}"/>
                    </a:ext>
                  </a:extLst>
                </p:cNvPr>
                <p:cNvSpPr/>
                <p:nvPr/>
              </p:nvSpPr>
              <p:spPr>
                <a:xfrm>
                  <a:off x="41791" y="989830"/>
                  <a:ext cx="4684979" cy="20150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1" name="Retângulo 10">
                  <a:extLst>
                    <a:ext uri="{FF2B5EF4-FFF2-40B4-BE49-F238E27FC236}">
                      <a16:creationId xmlns:a16="http://schemas.microsoft.com/office/drawing/2014/main" id="{A9AE3100-9855-24B9-C440-27BB8F97FBC2}"/>
                    </a:ext>
                  </a:extLst>
                </p:cNvPr>
                <p:cNvSpPr/>
                <p:nvPr/>
              </p:nvSpPr>
              <p:spPr>
                <a:xfrm>
                  <a:off x="41791" y="116632"/>
                  <a:ext cx="467063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pic>
            <p:nvPicPr>
              <p:cNvPr id="9" name="Picture 5" descr="Marca Horizontal 02 Campus João Pessoa">
                <a:extLst>
                  <a:ext uri="{FF2B5EF4-FFF2-40B4-BE49-F238E27FC236}">
                    <a16:creationId xmlns:a16="http://schemas.microsoft.com/office/drawing/2014/main" id="{8131649D-3BD8-4499-623D-9A09228065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35294" y="44624"/>
                <a:ext cx="3203344" cy="11512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" name="Imagem 5" descr="Logotipo">
              <a:extLst>
                <a:ext uri="{FF2B5EF4-FFF2-40B4-BE49-F238E27FC236}">
                  <a16:creationId xmlns:a16="http://schemas.microsoft.com/office/drawing/2014/main" id="{E2739538-A4BE-53BE-CF10-2ACD304F98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46260"/>
              <a:ext cx="2016224" cy="849566"/>
            </a:xfrm>
            <a:prstGeom prst="rect">
              <a:avLst/>
            </a:prstGeom>
          </p:spPr>
        </p:pic>
        <p:pic>
          <p:nvPicPr>
            <p:cNvPr id="7" name="Imagem 6" descr="Uma imagem contendo Diagrama&#10;&#10;Descrição gerada automaticamente">
              <a:extLst>
                <a:ext uri="{FF2B5EF4-FFF2-40B4-BE49-F238E27FC236}">
                  <a16:creationId xmlns:a16="http://schemas.microsoft.com/office/drawing/2014/main" id="{35EBFF3B-0F9F-7C91-005F-854566888F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9115" y="322174"/>
              <a:ext cx="836821" cy="8172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423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460375" y="2060848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REFERÊNCIAS: </a:t>
            </a:r>
            <a:r>
              <a:rPr lang="pt-BR" dirty="0">
                <a:latin typeface="Arial" pitchFamily="34" charset="0"/>
                <a:cs typeface="Arial" pitchFamily="34" charset="0"/>
              </a:rPr>
              <a:t>Elencar a bibliografia utilizada, conforme as normas da ABNT.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60375" y="3645024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AGRADECIMENTOS: </a:t>
            </a:r>
            <a:r>
              <a:rPr lang="pt-BR" dirty="0">
                <a:latin typeface="Arial" pitchFamily="34" charset="0"/>
                <a:cs typeface="Arial" pitchFamily="34" charset="0"/>
              </a:rPr>
              <a:t>Expressar gratidão às pessoas e/ou instituições que viabilizaram a realização do projeto.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0E03591C-329C-BF30-EF9B-AA3C1DB46784}"/>
              </a:ext>
            </a:extLst>
          </p:cNvPr>
          <p:cNvGrpSpPr/>
          <p:nvPr/>
        </p:nvGrpSpPr>
        <p:grpSpPr>
          <a:xfrm>
            <a:off x="155575" y="160338"/>
            <a:ext cx="7335593" cy="1151202"/>
            <a:chOff x="155575" y="160338"/>
            <a:chExt cx="7335593" cy="1151202"/>
          </a:xfrm>
        </p:grpSpPr>
        <p:grpSp>
          <p:nvGrpSpPr>
            <p:cNvPr id="4" name="Grupo 1">
              <a:extLst>
                <a:ext uri="{FF2B5EF4-FFF2-40B4-BE49-F238E27FC236}">
                  <a16:creationId xmlns:a16="http://schemas.microsoft.com/office/drawing/2014/main" id="{5D0FB04E-53FF-8447-81EC-9B1569217479}"/>
                </a:ext>
              </a:extLst>
            </p:cNvPr>
            <p:cNvGrpSpPr/>
            <p:nvPr/>
          </p:nvGrpSpPr>
          <p:grpSpPr>
            <a:xfrm>
              <a:off x="155575" y="160338"/>
              <a:ext cx="7335593" cy="1151202"/>
              <a:chOff x="103045" y="44624"/>
              <a:chExt cx="7335593" cy="1151202"/>
            </a:xfrm>
          </p:grpSpPr>
          <p:grpSp>
            <p:nvGrpSpPr>
              <p:cNvPr id="8" name="Grupo 12">
                <a:extLst>
                  <a:ext uri="{FF2B5EF4-FFF2-40B4-BE49-F238E27FC236}">
                    <a16:creationId xmlns:a16="http://schemas.microsoft.com/office/drawing/2014/main" id="{ADEF3457-2B09-FA13-5670-52F55527794C}"/>
                  </a:ext>
                </a:extLst>
              </p:cNvPr>
              <p:cNvGrpSpPr/>
              <p:nvPr/>
            </p:nvGrpSpPr>
            <p:grpSpPr>
              <a:xfrm>
                <a:off x="103045" y="116632"/>
                <a:ext cx="4540963" cy="973951"/>
                <a:chOff x="41791" y="116632"/>
                <a:chExt cx="4684979" cy="1074705"/>
              </a:xfrm>
            </p:grpSpPr>
            <p:sp>
              <p:nvSpPr>
                <p:cNvPr id="10" name="Retângulo 9">
                  <a:extLst>
                    <a:ext uri="{FF2B5EF4-FFF2-40B4-BE49-F238E27FC236}">
                      <a16:creationId xmlns:a16="http://schemas.microsoft.com/office/drawing/2014/main" id="{466E7666-F4B4-E53F-4222-C9FFF622DD0C}"/>
                    </a:ext>
                  </a:extLst>
                </p:cNvPr>
                <p:cNvSpPr/>
                <p:nvPr/>
              </p:nvSpPr>
              <p:spPr>
                <a:xfrm>
                  <a:off x="41791" y="989830"/>
                  <a:ext cx="4684979" cy="20150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1" name="Retângulo 10">
                  <a:extLst>
                    <a:ext uri="{FF2B5EF4-FFF2-40B4-BE49-F238E27FC236}">
                      <a16:creationId xmlns:a16="http://schemas.microsoft.com/office/drawing/2014/main" id="{B446D1A7-4EF5-0C5C-FA76-6A61ECFFBA57}"/>
                    </a:ext>
                  </a:extLst>
                </p:cNvPr>
                <p:cNvSpPr/>
                <p:nvPr/>
              </p:nvSpPr>
              <p:spPr>
                <a:xfrm>
                  <a:off x="41791" y="116632"/>
                  <a:ext cx="467063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pic>
            <p:nvPicPr>
              <p:cNvPr id="9" name="Picture 5" descr="Marca Horizontal 02 Campus João Pessoa">
                <a:extLst>
                  <a:ext uri="{FF2B5EF4-FFF2-40B4-BE49-F238E27FC236}">
                    <a16:creationId xmlns:a16="http://schemas.microsoft.com/office/drawing/2014/main" id="{0EEBD460-5419-9E72-A458-E6FC6BF707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35294" y="44624"/>
                <a:ext cx="3203344" cy="11512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" name="Imagem 5" descr="Logotipo">
              <a:extLst>
                <a:ext uri="{FF2B5EF4-FFF2-40B4-BE49-F238E27FC236}">
                  <a16:creationId xmlns:a16="http://schemas.microsoft.com/office/drawing/2014/main" id="{62C47785-16B7-1F20-0C6C-2C2CC48256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46260"/>
              <a:ext cx="2016224" cy="849566"/>
            </a:xfrm>
            <a:prstGeom prst="rect">
              <a:avLst/>
            </a:prstGeom>
          </p:spPr>
        </p:pic>
        <p:pic>
          <p:nvPicPr>
            <p:cNvPr id="7" name="Imagem 6" descr="Uma imagem contendo Diagrama&#10;&#10;Descrição gerada automaticamente">
              <a:extLst>
                <a:ext uri="{FF2B5EF4-FFF2-40B4-BE49-F238E27FC236}">
                  <a16:creationId xmlns:a16="http://schemas.microsoft.com/office/drawing/2014/main" id="{9146E67D-E791-5866-70DA-6E841465FB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9115" y="322174"/>
              <a:ext cx="836821" cy="8172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010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230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Leandro Santos</cp:lastModifiedBy>
  <cp:revision>22</cp:revision>
  <dcterms:created xsi:type="dcterms:W3CDTF">2020-11-04T14:23:14Z</dcterms:created>
  <dcterms:modified xsi:type="dcterms:W3CDTF">2022-11-15T23:16:47Z</dcterms:modified>
</cp:coreProperties>
</file>